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0"/>
  </p:notesMasterIdLst>
  <p:sldIdLst>
    <p:sldId id="256" r:id="rId2"/>
    <p:sldId id="257" r:id="rId3"/>
    <p:sldId id="260" r:id="rId4"/>
    <p:sldId id="264" r:id="rId5"/>
    <p:sldId id="265" r:id="rId6"/>
    <p:sldId id="273" r:id="rId7"/>
    <p:sldId id="274" r:id="rId8"/>
    <p:sldId id="262" r:id="rId9"/>
    <p:sldId id="263" r:id="rId10"/>
    <p:sldId id="266" r:id="rId11"/>
    <p:sldId id="270" r:id="rId12"/>
    <p:sldId id="267" r:id="rId13"/>
    <p:sldId id="268" r:id="rId14"/>
    <p:sldId id="269" r:id="rId15"/>
    <p:sldId id="271" r:id="rId16"/>
    <p:sldId id="261" r:id="rId17"/>
    <p:sldId id="272" r:id="rId18"/>
    <p:sldId id="259" r:id="rId19"/>
  </p:sldIdLst>
  <p:sldSz cx="12192000" cy="6858000"/>
  <p:notesSz cx="6858000" cy="9144000"/>
  <p:embeddedFontLst>
    <p:embeddedFont>
      <p:font typeface="Lato Black" panose="020F0502020204030203" pitchFamily="34" charset="0"/>
      <p:bold r:id="rId21"/>
      <p:boldItalic r:id="rId22"/>
    </p:embeddedFont>
    <p:embeddedFont>
      <p:font typeface="Libre Baskerville" panose="02000000000000000000" pitchFamily="2" charset="0"/>
      <p:regular r:id="rId23"/>
      <p:bold r:id="rId24"/>
      <p: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7" roundtripDataSignature="AMtx7mi4HmEECUlll0m8HTY06QsqsmZG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29"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customschemas.google.com/relationships/presentationmetadata" Target="metadata"/><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image" Target="../media/image3.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image" Target="../media/image3.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38A915-E4C4-4228-8A93-84FB595E42FF}" type="doc">
      <dgm:prSet loTypeId="urn:microsoft.com/office/officeart/2005/8/layout/hList7" loCatId="list" qsTypeId="urn:microsoft.com/office/officeart/2005/8/quickstyle/3d9" qsCatId="3D" csTypeId="urn:microsoft.com/office/officeart/2005/8/colors/accent1_2" csCatId="accent1" phldr="1"/>
      <dgm:spPr/>
      <dgm:t>
        <a:bodyPr/>
        <a:lstStyle/>
        <a:p>
          <a:endParaRPr lang="en-IN"/>
        </a:p>
      </dgm:t>
    </dgm:pt>
    <dgm:pt modelId="{C54CCCD9-E186-40E3-A6B6-7F67D9523A65}">
      <dgm:prSet/>
      <dgm:spPr/>
      <dgm:t>
        <a:bodyPr/>
        <a:lstStyle/>
        <a:p>
          <a:r>
            <a:rPr lang="en-US" b="1" i="0"/>
            <a:t>Problem Statements</a:t>
          </a:r>
          <a:endParaRPr lang="en-IN"/>
        </a:p>
      </dgm:t>
    </dgm:pt>
    <dgm:pt modelId="{28E218D9-109E-4F85-8829-619D42DB3C81}" type="parTrans" cxnId="{DEF96E24-71D0-4017-B954-B48EDE894B27}">
      <dgm:prSet/>
      <dgm:spPr/>
      <dgm:t>
        <a:bodyPr/>
        <a:lstStyle/>
        <a:p>
          <a:endParaRPr lang="en-IN"/>
        </a:p>
      </dgm:t>
    </dgm:pt>
    <dgm:pt modelId="{86C47288-DA96-4E4C-89F7-7A87479A1D42}" type="sibTrans" cxnId="{DEF96E24-71D0-4017-B954-B48EDE894B27}">
      <dgm:prSet/>
      <dgm:spPr/>
      <dgm:t>
        <a:bodyPr/>
        <a:lstStyle/>
        <a:p>
          <a:endParaRPr lang="en-IN"/>
        </a:p>
      </dgm:t>
    </dgm:pt>
    <dgm:pt modelId="{07904E5D-BB45-4E3A-8CFF-00837E0C5B0E}">
      <dgm:prSet/>
      <dgm:spPr/>
      <dgm:t>
        <a:bodyPr/>
        <a:lstStyle/>
        <a:p>
          <a:r>
            <a:rPr lang="en-US" b="1" i="0"/>
            <a:t>Problem Objective</a:t>
          </a:r>
          <a:endParaRPr lang="en-IN"/>
        </a:p>
      </dgm:t>
    </dgm:pt>
    <dgm:pt modelId="{B5BC26E4-674D-473A-8844-1784A77F07D4}" type="parTrans" cxnId="{BD9172D4-D936-4696-9B60-0DF2E4514099}">
      <dgm:prSet/>
      <dgm:spPr/>
      <dgm:t>
        <a:bodyPr/>
        <a:lstStyle/>
        <a:p>
          <a:endParaRPr lang="en-IN"/>
        </a:p>
      </dgm:t>
    </dgm:pt>
    <dgm:pt modelId="{3C872A93-6A9A-47DA-B6B4-5A789CAD2649}" type="sibTrans" cxnId="{BD9172D4-D936-4696-9B60-0DF2E4514099}">
      <dgm:prSet/>
      <dgm:spPr/>
      <dgm:t>
        <a:bodyPr/>
        <a:lstStyle/>
        <a:p>
          <a:endParaRPr lang="en-IN"/>
        </a:p>
      </dgm:t>
    </dgm:pt>
    <dgm:pt modelId="{AB0704DD-ADC7-44A1-A8AC-161B395CB69C}">
      <dgm:prSet/>
      <dgm:spPr/>
      <dgm:t>
        <a:bodyPr/>
        <a:lstStyle/>
        <a:p>
          <a:r>
            <a:rPr lang="en-US" b="1" i="0"/>
            <a:t>Tools and Approach</a:t>
          </a:r>
          <a:endParaRPr lang="en-IN"/>
        </a:p>
      </dgm:t>
    </dgm:pt>
    <dgm:pt modelId="{F4FAA6C3-9AB1-410F-9E94-44BA94CB8498}" type="parTrans" cxnId="{7C95635A-C0D2-4560-8BCD-62F277907CF9}">
      <dgm:prSet/>
      <dgm:spPr/>
      <dgm:t>
        <a:bodyPr/>
        <a:lstStyle/>
        <a:p>
          <a:endParaRPr lang="en-IN"/>
        </a:p>
      </dgm:t>
    </dgm:pt>
    <dgm:pt modelId="{6BAD9DD1-43EB-4D95-BEB1-DE32B8E5490C}" type="sibTrans" cxnId="{7C95635A-C0D2-4560-8BCD-62F277907CF9}">
      <dgm:prSet/>
      <dgm:spPr/>
      <dgm:t>
        <a:bodyPr/>
        <a:lstStyle/>
        <a:p>
          <a:endParaRPr lang="en-IN"/>
        </a:p>
      </dgm:t>
    </dgm:pt>
    <dgm:pt modelId="{FEE65A2D-2F26-4DF2-B49E-446D9D9B0482}">
      <dgm:prSet/>
      <dgm:spPr/>
      <dgm:t>
        <a:bodyPr/>
        <a:lstStyle/>
        <a:p>
          <a:r>
            <a:rPr lang="en-US" b="1" i="0" dirty="0"/>
            <a:t>Table Information</a:t>
          </a:r>
          <a:endParaRPr lang="en-IN" dirty="0"/>
        </a:p>
      </dgm:t>
    </dgm:pt>
    <dgm:pt modelId="{BAEF6927-CCE1-4019-B720-91A6B1F518BB}" type="parTrans" cxnId="{15D6872C-0434-4457-BCD2-0F8571D174D0}">
      <dgm:prSet/>
      <dgm:spPr/>
      <dgm:t>
        <a:bodyPr/>
        <a:lstStyle/>
        <a:p>
          <a:endParaRPr lang="en-IN"/>
        </a:p>
      </dgm:t>
    </dgm:pt>
    <dgm:pt modelId="{30655DB0-1E34-4510-91CE-E9B5BB7FC839}" type="sibTrans" cxnId="{15D6872C-0434-4457-BCD2-0F8571D174D0}">
      <dgm:prSet/>
      <dgm:spPr/>
      <dgm:t>
        <a:bodyPr/>
        <a:lstStyle/>
        <a:p>
          <a:endParaRPr lang="en-IN"/>
        </a:p>
      </dgm:t>
    </dgm:pt>
    <dgm:pt modelId="{A7016228-6C4D-4560-8644-D5809BE6E9D8}">
      <dgm:prSet/>
      <dgm:spPr/>
      <dgm:t>
        <a:bodyPr/>
        <a:lstStyle/>
        <a:p>
          <a:r>
            <a:rPr lang="en-US" b="1" dirty="0"/>
            <a:t>Model View</a:t>
          </a:r>
          <a:endParaRPr lang="en-IN" b="1" dirty="0"/>
        </a:p>
      </dgm:t>
    </dgm:pt>
    <dgm:pt modelId="{9C5D6AAE-1C3D-4F6F-BACB-696297565521}" type="parTrans" cxnId="{B46643CC-8497-42B6-93DD-34A4D733FB4F}">
      <dgm:prSet/>
      <dgm:spPr/>
      <dgm:t>
        <a:bodyPr/>
        <a:lstStyle/>
        <a:p>
          <a:endParaRPr lang="en-IN"/>
        </a:p>
      </dgm:t>
    </dgm:pt>
    <dgm:pt modelId="{51C7BA12-AA76-41A1-9387-1DADBD090FE2}" type="sibTrans" cxnId="{B46643CC-8497-42B6-93DD-34A4D733FB4F}">
      <dgm:prSet/>
      <dgm:spPr/>
      <dgm:t>
        <a:bodyPr/>
        <a:lstStyle/>
        <a:p>
          <a:endParaRPr lang="en-IN"/>
        </a:p>
      </dgm:t>
    </dgm:pt>
    <dgm:pt modelId="{4C642237-73F5-4F2B-9171-E0D5178C9C2E}">
      <dgm:prSet/>
      <dgm:spPr/>
      <dgm:t>
        <a:bodyPr/>
        <a:lstStyle/>
        <a:p>
          <a:r>
            <a:rPr lang="en-US" b="1" i="0"/>
            <a:t>Data Visualizations</a:t>
          </a:r>
          <a:endParaRPr lang="en-IN"/>
        </a:p>
      </dgm:t>
    </dgm:pt>
    <dgm:pt modelId="{9D915322-BD80-49FF-8838-A7141D0265A6}" type="parTrans" cxnId="{C1CCAE58-4B45-4A76-82AB-ED069C07FC47}">
      <dgm:prSet/>
      <dgm:spPr/>
      <dgm:t>
        <a:bodyPr/>
        <a:lstStyle/>
        <a:p>
          <a:endParaRPr lang="en-IN"/>
        </a:p>
      </dgm:t>
    </dgm:pt>
    <dgm:pt modelId="{DD4A2BF7-E011-4E83-9060-1779A0F1CCA5}" type="sibTrans" cxnId="{C1CCAE58-4B45-4A76-82AB-ED069C07FC47}">
      <dgm:prSet/>
      <dgm:spPr/>
      <dgm:t>
        <a:bodyPr/>
        <a:lstStyle/>
        <a:p>
          <a:endParaRPr lang="en-IN"/>
        </a:p>
      </dgm:t>
    </dgm:pt>
    <dgm:pt modelId="{0C715755-1016-4D82-9F87-32F0B28ECFDC}">
      <dgm:prSet/>
      <dgm:spPr/>
      <dgm:t>
        <a:bodyPr/>
        <a:lstStyle/>
        <a:p>
          <a:r>
            <a:rPr lang="en-US" b="1" i="0"/>
            <a:t>Dashboard Overview</a:t>
          </a:r>
          <a:endParaRPr lang="en-IN"/>
        </a:p>
      </dgm:t>
    </dgm:pt>
    <dgm:pt modelId="{0A216C18-1A1A-4A18-B554-57D44FF9D96A}" type="parTrans" cxnId="{0086630D-FD18-44C9-83DC-801C40AD4140}">
      <dgm:prSet/>
      <dgm:spPr/>
      <dgm:t>
        <a:bodyPr/>
        <a:lstStyle/>
        <a:p>
          <a:endParaRPr lang="en-IN"/>
        </a:p>
      </dgm:t>
    </dgm:pt>
    <dgm:pt modelId="{C960BD61-0854-4257-AD82-244B1E2AD505}" type="sibTrans" cxnId="{0086630D-FD18-44C9-83DC-801C40AD4140}">
      <dgm:prSet/>
      <dgm:spPr/>
      <dgm:t>
        <a:bodyPr/>
        <a:lstStyle/>
        <a:p>
          <a:endParaRPr lang="en-IN"/>
        </a:p>
      </dgm:t>
    </dgm:pt>
    <dgm:pt modelId="{019A9631-2CED-4C0A-B066-402CDBA52C98}">
      <dgm:prSet/>
      <dgm:spPr/>
      <dgm:t>
        <a:bodyPr/>
        <a:lstStyle/>
        <a:p>
          <a:r>
            <a:rPr lang="en-US" b="1" i="0"/>
            <a:t>Conclusion </a:t>
          </a:r>
          <a:endParaRPr lang="en-IN"/>
        </a:p>
      </dgm:t>
    </dgm:pt>
    <dgm:pt modelId="{F5309B1B-ED94-4F05-A25B-4C62911BB6D9}" type="parTrans" cxnId="{0DC038FF-E68E-459B-B7C1-6C8C10E2DD7C}">
      <dgm:prSet/>
      <dgm:spPr/>
      <dgm:t>
        <a:bodyPr/>
        <a:lstStyle/>
        <a:p>
          <a:endParaRPr lang="en-IN"/>
        </a:p>
      </dgm:t>
    </dgm:pt>
    <dgm:pt modelId="{A0914AF0-EEFC-40DD-9026-7D97D9E02F2E}" type="sibTrans" cxnId="{0DC038FF-E68E-459B-B7C1-6C8C10E2DD7C}">
      <dgm:prSet/>
      <dgm:spPr/>
      <dgm:t>
        <a:bodyPr/>
        <a:lstStyle/>
        <a:p>
          <a:endParaRPr lang="en-IN"/>
        </a:p>
      </dgm:t>
    </dgm:pt>
    <dgm:pt modelId="{DD9FDAB0-503D-49E6-87A1-CF70323A5EB5}" type="pres">
      <dgm:prSet presAssocID="{1C38A915-E4C4-4228-8A93-84FB595E42FF}" presName="Name0" presStyleCnt="0">
        <dgm:presLayoutVars>
          <dgm:dir/>
          <dgm:resizeHandles val="exact"/>
        </dgm:presLayoutVars>
      </dgm:prSet>
      <dgm:spPr/>
    </dgm:pt>
    <dgm:pt modelId="{B51B42C1-95B3-4095-BE16-E4223DEC58F9}" type="pres">
      <dgm:prSet presAssocID="{1C38A915-E4C4-4228-8A93-84FB595E42FF}" presName="fgShape" presStyleLbl="fgShp" presStyleIdx="0" presStyleCnt="1"/>
      <dgm:spPr/>
    </dgm:pt>
    <dgm:pt modelId="{2969D916-9F3A-43D6-BBC2-BBB7A8FD32D3}" type="pres">
      <dgm:prSet presAssocID="{1C38A915-E4C4-4228-8A93-84FB595E42FF}" presName="linComp" presStyleCnt="0"/>
      <dgm:spPr/>
    </dgm:pt>
    <dgm:pt modelId="{6F84F806-3D9D-435D-B3FA-C25BD7A14951}" type="pres">
      <dgm:prSet presAssocID="{C54CCCD9-E186-40E3-A6B6-7F67D9523A65}" presName="compNode" presStyleCnt="0"/>
      <dgm:spPr/>
    </dgm:pt>
    <dgm:pt modelId="{0B881555-A061-4911-8C24-5003272DF4A3}" type="pres">
      <dgm:prSet presAssocID="{C54CCCD9-E186-40E3-A6B6-7F67D9523A65}" presName="bkgdShape" presStyleLbl="node1" presStyleIdx="0" presStyleCnt="8"/>
      <dgm:spPr/>
    </dgm:pt>
    <dgm:pt modelId="{714CA563-8EC1-431B-8B78-EEF80B528CC0}" type="pres">
      <dgm:prSet presAssocID="{C54CCCD9-E186-40E3-A6B6-7F67D9523A65}" presName="nodeTx" presStyleLbl="node1" presStyleIdx="0" presStyleCnt="8">
        <dgm:presLayoutVars>
          <dgm:bulletEnabled val="1"/>
        </dgm:presLayoutVars>
      </dgm:prSet>
      <dgm:spPr/>
    </dgm:pt>
    <dgm:pt modelId="{5A71779D-F4F7-477A-AE98-9B29D2F2A8EF}" type="pres">
      <dgm:prSet presAssocID="{C54CCCD9-E186-40E3-A6B6-7F67D9523A65}" presName="invisiNode" presStyleLbl="node1" presStyleIdx="0" presStyleCnt="8"/>
      <dgm:spPr/>
    </dgm:pt>
    <dgm:pt modelId="{BA125863-D364-4689-8527-A0E15210A832}" type="pres">
      <dgm:prSet presAssocID="{C54CCCD9-E186-40E3-A6B6-7F67D9523A65}" presName="imagNode" presStyleLbl="fgImgPlace1" presStyleIdx="0" presStyleCnt="8"/>
      <dgm:spPr>
        <a:blipFill>
          <a:blip xmlns:r="http://schemas.openxmlformats.org/officeDocument/2006/relationships" r:embed="rId1"/>
          <a:srcRect/>
          <a:stretch>
            <a:fillRect l="-49000" r="-49000"/>
          </a:stretch>
        </a:blipFill>
      </dgm:spPr>
    </dgm:pt>
    <dgm:pt modelId="{9F0733CB-767B-42A6-9B52-DCDDA656FABC}" type="pres">
      <dgm:prSet presAssocID="{86C47288-DA96-4E4C-89F7-7A87479A1D42}" presName="sibTrans" presStyleLbl="sibTrans2D1" presStyleIdx="0" presStyleCnt="0"/>
      <dgm:spPr/>
    </dgm:pt>
    <dgm:pt modelId="{F72BD848-4184-42C6-AEB4-AC98A92E8FAE}" type="pres">
      <dgm:prSet presAssocID="{07904E5D-BB45-4E3A-8CFF-00837E0C5B0E}" presName="compNode" presStyleCnt="0"/>
      <dgm:spPr/>
    </dgm:pt>
    <dgm:pt modelId="{344F8D79-32EE-40EF-8954-928F183AB61E}" type="pres">
      <dgm:prSet presAssocID="{07904E5D-BB45-4E3A-8CFF-00837E0C5B0E}" presName="bkgdShape" presStyleLbl="node1" presStyleIdx="1" presStyleCnt="8"/>
      <dgm:spPr/>
    </dgm:pt>
    <dgm:pt modelId="{B09EF6BC-F185-4000-B99D-77121A534E2F}" type="pres">
      <dgm:prSet presAssocID="{07904E5D-BB45-4E3A-8CFF-00837E0C5B0E}" presName="nodeTx" presStyleLbl="node1" presStyleIdx="1" presStyleCnt="8">
        <dgm:presLayoutVars>
          <dgm:bulletEnabled val="1"/>
        </dgm:presLayoutVars>
      </dgm:prSet>
      <dgm:spPr/>
    </dgm:pt>
    <dgm:pt modelId="{AC5C3828-6AB7-4777-ADE2-C774B2E77373}" type="pres">
      <dgm:prSet presAssocID="{07904E5D-BB45-4E3A-8CFF-00837E0C5B0E}" presName="invisiNode" presStyleLbl="node1" presStyleIdx="1" presStyleCnt="8"/>
      <dgm:spPr/>
    </dgm:pt>
    <dgm:pt modelId="{9791B862-E940-4228-8642-A64B77D04D27}" type="pres">
      <dgm:prSet presAssocID="{07904E5D-BB45-4E3A-8CFF-00837E0C5B0E}" presName="imagNode" presStyleLbl="fgImgPlace1" presStyleIdx="1" presStyleCnt="8"/>
      <dgm:spPr>
        <a:blipFill>
          <a:blip xmlns:r="http://schemas.openxmlformats.org/officeDocument/2006/relationships" r:embed="rId2"/>
          <a:srcRect/>
          <a:stretch>
            <a:fillRect l="-29000" r="-29000"/>
          </a:stretch>
        </a:blipFill>
      </dgm:spPr>
    </dgm:pt>
    <dgm:pt modelId="{0FFFEE7F-D089-49F0-8DDE-672961C36F5C}" type="pres">
      <dgm:prSet presAssocID="{3C872A93-6A9A-47DA-B6B4-5A789CAD2649}" presName="sibTrans" presStyleLbl="sibTrans2D1" presStyleIdx="0" presStyleCnt="0"/>
      <dgm:spPr/>
    </dgm:pt>
    <dgm:pt modelId="{50273E29-19A2-47D6-82F8-31753980CD20}" type="pres">
      <dgm:prSet presAssocID="{AB0704DD-ADC7-44A1-A8AC-161B395CB69C}" presName="compNode" presStyleCnt="0"/>
      <dgm:spPr/>
    </dgm:pt>
    <dgm:pt modelId="{513C325F-F98F-4B84-8FC0-54466489BAEA}" type="pres">
      <dgm:prSet presAssocID="{AB0704DD-ADC7-44A1-A8AC-161B395CB69C}" presName="bkgdShape" presStyleLbl="node1" presStyleIdx="2" presStyleCnt="8"/>
      <dgm:spPr/>
    </dgm:pt>
    <dgm:pt modelId="{5DB14817-8A40-436B-AC67-EE4E6D1CC8F7}" type="pres">
      <dgm:prSet presAssocID="{AB0704DD-ADC7-44A1-A8AC-161B395CB69C}" presName="nodeTx" presStyleLbl="node1" presStyleIdx="2" presStyleCnt="8">
        <dgm:presLayoutVars>
          <dgm:bulletEnabled val="1"/>
        </dgm:presLayoutVars>
      </dgm:prSet>
      <dgm:spPr/>
    </dgm:pt>
    <dgm:pt modelId="{5FBDBF65-98DC-4C9B-8D3D-9DA10ED47832}" type="pres">
      <dgm:prSet presAssocID="{AB0704DD-ADC7-44A1-A8AC-161B395CB69C}" presName="invisiNode" presStyleLbl="node1" presStyleIdx="2" presStyleCnt="8"/>
      <dgm:spPr/>
    </dgm:pt>
    <dgm:pt modelId="{1AD937CB-A34B-4734-BC94-23C34EE0251F}" type="pres">
      <dgm:prSet presAssocID="{AB0704DD-ADC7-44A1-A8AC-161B395CB69C}" presName="imagNode" presStyleLbl="fgImgPlace1" presStyleIdx="2" presStyleCnt="8"/>
      <dgm:spPr>
        <a:blipFill>
          <a:blip xmlns:r="http://schemas.openxmlformats.org/officeDocument/2006/relationships" r:embed="rId3"/>
          <a:srcRect/>
          <a:stretch>
            <a:fillRect l="-22000" r="-22000"/>
          </a:stretch>
        </a:blipFill>
      </dgm:spPr>
    </dgm:pt>
    <dgm:pt modelId="{B04B2A9F-4A12-49F9-A5E3-151DE0CC345C}" type="pres">
      <dgm:prSet presAssocID="{6BAD9DD1-43EB-4D95-BEB1-DE32B8E5490C}" presName="sibTrans" presStyleLbl="sibTrans2D1" presStyleIdx="0" presStyleCnt="0"/>
      <dgm:spPr/>
    </dgm:pt>
    <dgm:pt modelId="{23E1D4EE-C574-452F-82E6-20173EEBD96C}" type="pres">
      <dgm:prSet presAssocID="{FEE65A2D-2F26-4DF2-B49E-446D9D9B0482}" presName="compNode" presStyleCnt="0"/>
      <dgm:spPr/>
    </dgm:pt>
    <dgm:pt modelId="{D214E98A-4DD5-46F1-918C-2C48FA2DAD08}" type="pres">
      <dgm:prSet presAssocID="{FEE65A2D-2F26-4DF2-B49E-446D9D9B0482}" presName="bkgdShape" presStyleLbl="node1" presStyleIdx="3" presStyleCnt="8"/>
      <dgm:spPr/>
    </dgm:pt>
    <dgm:pt modelId="{F47C0F35-26B0-44D5-AD38-601B7E49433B}" type="pres">
      <dgm:prSet presAssocID="{FEE65A2D-2F26-4DF2-B49E-446D9D9B0482}" presName="nodeTx" presStyleLbl="node1" presStyleIdx="3" presStyleCnt="8">
        <dgm:presLayoutVars>
          <dgm:bulletEnabled val="1"/>
        </dgm:presLayoutVars>
      </dgm:prSet>
      <dgm:spPr/>
    </dgm:pt>
    <dgm:pt modelId="{FECEA82D-AADF-4DCD-A5CE-5CC20178B6FA}" type="pres">
      <dgm:prSet presAssocID="{FEE65A2D-2F26-4DF2-B49E-446D9D9B0482}" presName="invisiNode" presStyleLbl="node1" presStyleIdx="3" presStyleCnt="8"/>
      <dgm:spPr/>
    </dgm:pt>
    <dgm:pt modelId="{C67A83B5-A950-4C54-89AF-1B0AF13E62CB}" type="pres">
      <dgm:prSet presAssocID="{FEE65A2D-2F26-4DF2-B49E-446D9D9B0482}" presName="imagNode" presStyleLbl="fgImgPlace1" presStyleIdx="3" presStyleCnt="8"/>
      <dgm:spPr>
        <a:blipFill>
          <a:blip xmlns:r="http://schemas.openxmlformats.org/officeDocument/2006/relationships" r:embed="rId4"/>
          <a:srcRect/>
          <a:stretch>
            <a:fillRect l="-103000" r="-103000"/>
          </a:stretch>
        </a:blipFill>
      </dgm:spPr>
    </dgm:pt>
    <dgm:pt modelId="{64E0445C-BB8C-415C-8319-85876FEC96FE}" type="pres">
      <dgm:prSet presAssocID="{30655DB0-1E34-4510-91CE-E9B5BB7FC839}" presName="sibTrans" presStyleLbl="sibTrans2D1" presStyleIdx="0" presStyleCnt="0"/>
      <dgm:spPr/>
    </dgm:pt>
    <dgm:pt modelId="{F14CF165-ED9E-42A3-A8F9-C916D5795C52}" type="pres">
      <dgm:prSet presAssocID="{A7016228-6C4D-4560-8644-D5809BE6E9D8}" presName="compNode" presStyleCnt="0"/>
      <dgm:spPr/>
    </dgm:pt>
    <dgm:pt modelId="{49064E55-8CA9-4321-B748-098DE287F99B}" type="pres">
      <dgm:prSet presAssocID="{A7016228-6C4D-4560-8644-D5809BE6E9D8}" presName="bkgdShape" presStyleLbl="node1" presStyleIdx="4" presStyleCnt="8" custLinFactNeighborX="-360"/>
      <dgm:spPr/>
    </dgm:pt>
    <dgm:pt modelId="{E99E9066-1519-47DF-AB9A-7109860C044F}" type="pres">
      <dgm:prSet presAssocID="{A7016228-6C4D-4560-8644-D5809BE6E9D8}" presName="nodeTx" presStyleLbl="node1" presStyleIdx="4" presStyleCnt="8">
        <dgm:presLayoutVars>
          <dgm:bulletEnabled val="1"/>
        </dgm:presLayoutVars>
      </dgm:prSet>
      <dgm:spPr/>
    </dgm:pt>
    <dgm:pt modelId="{45F64E45-55B9-444F-B0AB-724E30A9744F}" type="pres">
      <dgm:prSet presAssocID="{A7016228-6C4D-4560-8644-D5809BE6E9D8}" presName="invisiNode" presStyleLbl="node1" presStyleIdx="4" presStyleCnt="8"/>
      <dgm:spPr/>
    </dgm:pt>
    <dgm:pt modelId="{2FD66D04-4FC7-4BBF-A31F-F2C0EF590449}" type="pres">
      <dgm:prSet presAssocID="{A7016228-6C4D-4560-8644-D5809BE6E9D8}" presName="imagNode" presStyleLbl="fgImgPlace1" presStyleIdx="4" presStyleCnt="8"/>
      <dgm:spPr>
        <a:blipFill>
          <a:blip xmlns:r="http://schemas.openxmlformats.org/officeDocument/2006/relationships" r:embed="rId5"/>
          <a:srcRect/>
          <a:stretch>
            <a:fillRect l="-34000" r="-34000"/>
          </a:stretch>
        </a:blipFill>
      </dgm:spPr>
    </dgm:pt>
    <dgm:pt modelId="{DEF0C77D-E238-4956-BB3A-D77849EF7CCA}" type="pres">
      <dgm:prSet presAssocID="{51C7BA12-AA76-41A1-9387-1DADBD090FE2}" presName="sibTrans" presStyleLbl="sibTrans2D1" presStyleIdx="0" presStyleCnt="0"/>
      <dgm:spPr/>
    </dgm:pt>
    <dgm:pt modelId="{1EE3BAB3-2AB2-408B-9376-D48B48776718}" type="pres">
      <dgm:prSet presAssocID="{4C642237-73F5-4F2B-9171-E0D5178C9C2E}" presName="compNode" presStyleCnt="0"/>
      <dgm:spPr/>
    </dgm:pt>
    <dgm:pt modelId="{7BF43E49-F7B0-4CCD-8C3C-1C5781C14129}" type="pres">
      <dgm:prSet presAssocID="{4C642237-73F5-4F2B-9171-E0D5178C9C2E}" presName="bkgdShape" presStyleLbl="node1" presStyleIdx="5" presStyleCnt="8"/>
      <dgm:spPr/>
    </dgm:pt>
    <dgm:pt modelId="{9C4CBACB-97DC-4226-A8CB-E746DE7E54A2}" type="pres">
      <dgm:prSet presAssocID="{4C642237-73F5-4F2B-9171-E0D5178C9C2E}" presName="nodeTx" presStyleLbl="node1" presStyleIdx="5" presStyleCnt="8">
        <dgm:presLayoutVars>
          <dgm:bulletEnabled val="1"/>
        </dgm:presLayoutVars>
      </dgm:prSet>
      <dgm:spPr/>
    </dgm:pt>
    <dgm:pt modelId="{3DEC7ECE-DEB9-46E7-ACC0-5442F414D9D9}" type="pres">
      <dgm:prSet presAssocID="{4C642237-73F5-4F2B-9171-E0D5178C9C2E}" presName="invisiNode" presStyleLbl="node1" presStyleIdx="5" presStyleCnt="8"/>
      <dgm:spPr/>
    </dgm:pt>
    <dgm:pt modelId="{732B70AF-286C-4386-9F6B-3EE5B6120032}" type="pres">
      <dgm:prSet presAssocID="{4C642237-73F5-4F2B-9171-E0D5178C9C2E}" presName="imagNode" presStyleLbl="fgImgPlace1" presStyleIdx="5" presStyleCnt="8"/>
      <dgm:spPr>
        <a:blipFill>
          <a:blip xmlns:r="http://schemas.openxmlformats.org/officeDocument/2006/relationships" r:embed="rId6"/>
          <a:srcRect/>
          <a:stretch>
            <a:fillRect l="-17000" r="-17000"/>
          </a:stretch>
        </a:blipFill>
      </dgm:spPr>
    </dgm:pt>
    <dgm:pt modelId="{8002A4C1-FDB7-4F87-869D-1E2F76EFB288}" type="pres">
      <dgm:prSet presAssocID="{DD4A2BF7-E011-4E83-9060-1779A0F1CCA5}" presName="sibTrans" presStyleLbl="sibTrans2D1" presStyleIdx="0" presStyleCnt="0"/>
      <dgm:spPr/>
    </dgm:pt>
    <dgm:pt modelId="{3937836C-4675-45F3-9CB7-17D6CACC3338}" type="pres">
      <dgm:prSet presAssocID="{0C715755-1016-4D82-9F87-32F0B28ECFDC}" presName="compNode" presStyleCnt="0"/>
      <dgm:spPr/>
    </dgm:pt>
    <dgm:pt modelId="{A2075FFD-8E84-4624-A83D-5D5A4C6E39F0}" type="pres">
      <dgm:prSet presAssocID="{0C715755-1016-4D82-9F87-32F0B28ECFDC}" presName="bkgdShape" presStyleLbl="node1" presStyleIdx="6" presStyleCnt="8"/>
      <dgm:spPr/>
    </dgm:pt>
    <dgm:pt modelId="{D86976C8-B3A0-48B3-876C-CFF00FB7054A}" type="pres">
      <dgm:prSet presAssocID="{0C715755-1016-4D82-9F87-32F0B28ECFDC}" presName="nodeTx" presStyleLbl="node1" presStyleIdx="6" presStyleCnt="8">
        <dgm:presLayoutVars>
          <dgm:bulletEnabled val="1"/>
        </dgm:presLayoutVars>
      </dgm:prSet>
      <dgm:spPr/>
    </dgm:pt>
    <dgm:pt modelId="{B725ADE5-2218-4684-AC9E-31C93B06EB4A}" type="pres">
      <dgm:prSet presAssocID="{0C715755-1016-4D82-9F87-32F0B28ECFDC}" presName="invisiNode" presStyleLbl="node1" presStyleIdx="6" presStyleCnt="8"/>
      <dgm:spPr/>
    </dgm:pt>
    <dgm:pt modelId="{FEBAFD4A-4137-4DA5-A187-1C4004686CA2}" type="pres">
      <dgm:prSet presAssocID="{0C715755-1016-4D82-9F87-32F0B28ECFDC}" presName="imagNode" presStyleLbl="fgImgPlace1" presStyleIdx="6" presStyleCnt="8"/>
      <dgm:spPr>
        <a:blipFill>
          <a:blip xmlns:r="http://schemas.openxmlformats.org/officeDocument/2006/relationships" r:embed="rId7"/>
          <a:srcRect/>
          <a:stretch>
            <a:fillRect l="-89000" r="-89000"/>
          </a:stretch>
        </a:blipFill>
      </dgm:spPr>
    </dgm:pt>
    <dgm:pt modelId="{E68B7C64-FB39-46E9-ADA4-C626CA24710D}" type="pres">
      <dgm:prSet presAssocID="{C960BD61-0854-4257-AD82-244B1E2AD505}" presName="sibTrans" presStyleLbl="sibTrans2D1" presStyleIdx="0" presStyleCnt="0"/>
      <dgm:spPr/>
    </dgm:pt>
    <dgm:pt modelId="{41008CF6-041F-49AF-A3EE-43E2F47A31C6}" type="pres">
      <dgm:prSet presAssocID="{019A9631-2CED-4C0A-B066-402CDBA52C98}" presName="compNode" presStyleCnt="0"/>
      <dgm:spPr/>
    </dgm:pt>
    <dgm:pt modelId="{883AFAF3-DE45-4077-A3BF-13F2BC04E902}" type="pres">
      <dgm:prSet presAssocID="{019A9631-2CED-4C0A-B066-402CDBA52C98}" presName="bkgdShape" presStyleLbl="node1" presStyleIdx="7" presStyleCnt="8" custLinFactNeighborX="50237" custLinFactNeighborY="-9073"/>
      <dgm:spPr/>
    </dgm:pt>
    <dgm:pt modelId="{97C620B0-AFC6-4541-AB4E-43941407592D}" type="pres">
      <dgm:prSet presAssocID="{019A9631-2CED-4C0A-B066-402CDBA52C98}" presName="nodeTx" presStyleLbl="node1" presStyleIdx="7" presStyleCnt="8">
        <dgm:presLayoutVars>
          <dgm:bulletEnabled val="1"/>
        </dgm:presLayoutVars>
      </dgm:prSet>
      <dgm:spPr/>
    </dgm:pt>
    <dgm:pt modelId="{DA71775D-2DC7-431C-81FF-CAF090AB84E5}" type="pres">
      <dgm:prSet presAssocID="{019A9631-2CED-4C0A-B066-402CDBA52C98}" presName="invisiNode" presStyleLbl="node1" presStyleIdx="7" presStyleCnt="8"/>
      <dgm:spPr/>
    </dgm:pt>
    <dgm:pt modelId="{85A646CC-ACDA-4A15-8DAD-B77D3ED5419B}" type="pres">
      <dgm:prSet presAssocID="{019A9631-2CED-4C0A-B066-402CDBA52C98}" presName="imagNode" presStyleLbl="fgImgPlace1" presStyleIdx="7" presStyleCnt="8"/>
      <dgm:spPr>
        <a:blipFill>
          <a:blip xmlns:r="http://schemas.openxmlformats.org/officeDocument/2006/relationships" r:embed="rId8"/>
          <a:srcRect/>
          <a:stretch>
            <a:fillRect l="-56000" r="-56000"/>
          </a:stretch>
        </a:blipFill>
      </dgm:spPr>
    </dgm:pt>
  </dgm:ptLst>
  <dgm:cxnLst>
    <dgm:cxn modelId="{27AF7A0C-1A86-41A3-A046-C8B0A891B541}" type="presOf" srcId="{3C872A93-6A9A-47DA-B6B4-5A789CAD2649}" destId="{0FFFEE7F-D089-49F0-8DDE-672961C36F5C}" srcOrd="0" destOrd="0" presId="urn:microsoft.com/office/officeart/2005/8/layout/hList7"/>
    <dgm:cxn modelId="{0086630D-FD18-44C9-83DC-801C40AD4140}" srcId="{1C38A915-E4C4-4228-8A93-84FB595E42FF}" destId="{0C715755-1016-4D82-9F87-32F0B28ECFDC}" srcOrd="6" destOrd="0" parTransId="{0A216C18-1A1A-4A18-B554-57D44FF9D96A}" sibTransId="{C960BD61-0854-4257-AD82-244B1E2AD505}"/>
    <dgm:cxn modelId="{0A9D790D-760B-41F6-9F84-A553D7D8120D}" type="presOf" srcId="{07904E5D-BB45-4E3A-8CFF-00837E0C5B0E}" destId="{344F8D79-32EE-40EF-8954-928F183AB61E}" srcOrd="0" destOrd="0" presId="urn:microsoft.com/office/officeart/2005/8/layout/hList7"/>
    <dgm:cxn modelId="{DEF96E24-71D0-4017-B954-B48EDE894B27}" srcId="{1C38A915-E4C4-4228-8A93-84FB595E42FF}" destId="{C54CCCD9-E186-40E3-A6B6-7F67D9523A65}" srcOrd="0" destOrd="0" parTransId="{28E218D9-109E-4F85-8829-619D42DB3C81}" sibTransId="{86C47288-DA96-4E4C-89F7-7A87479A1D42}"/>
    <dgm:cxn modelId="{15D6872C-0434-4457-BCD2-0F8571D174D0}" srcId="{1C38A915-E4C4-4228-8A93-84FB595E42FF}" destId="{FEE65A2D-2F26-4DF2-B49E-446D9D9B0482}" srcOrd="3" destOrd="0" parTransId="{BAEF6927-CCE1-4019-B720-91A6B1F518BB}" sibTransId="{30655DB0-1E34-4510-91CE-E9B5BB7FC839}"/>
    <dgm:cxn modelId="{70AFD63A-60C2-4405-B12E-A3043D5E3158}" type="presOf" srcId="{A7016228-6C4D-4560-8644-D5809BE6E9D8}" destId="{49064E55-8CA9-4321-B748-098DE287F99B}" srcOrd="0" destOrd="0" presId="urn:microsoft.com/office/officeart/2005/8/layout/hList7"/>
    <dgm:cxn modelId="{723D2668-6C97-4BAD-8FEA-12D3F1BE8C09}" type="presOf" srcId="{30655DB0-1E34-4510-91CE-E9B5BB7FC839}" destId="{64E0445C-BB8C-415C-8319-85876FEC96FE}" srcOrd="0" destOrd="0" presId="urn:microsoft.com/office/officeart/2005/8/layout/hList7"/>
    <dgm:cxn modelId="{432EC74E-D65C-47CC-B1E0-951B4BC71E79}" type="presOf" srcId="{6BAD9DD1-43EB-4D95-BEB1-DE32B8E5490C}" destId="{B04B2A9F-4A12-49F9-A5E3-151DE0CC345C}" srcOrd="0" destOrd="0" presId="urn:microsoft.com/office/officeart/2005/8/layout/hList7"/>
    <dgm:cxn modelId="{1685A872-F6FD-434D-9514-337B3EB45606}" type="presOf" srcId="{FEE65A2D-2F26-4DF2-B49E-446D9D9B0482}" destId="{D214E98A-4DD5-46F1-918C-2C48FA2DAD08}" srcOrd="0" destOrd="0" presId="urn:microsoft.com/office/officeart/2005/8/layout/hList7"/>
    <dgm:cxn modelId="{FD4EEC72-97C5-431D-8A0F-7B58AC16A10C}" type="presOf" srcId="{86C47288-DA96-4E4C-89F7-7A87479A1D42}" destId="{9F0733CB-767B-42A6-9B52-DCDDA656FABC}" srcOrd="0" destOrd="0" presId="urn:microsoft.com/office/officeart/2005/8/layout/hList7"/>
    <dgm:cxn modelId="{C1CCAE58-4B45-4A76-82AB-ED069C07FC47}" srcId="{1C38A915-E4C4-4228-8A93-84FB595E42FF}" destId="{4C642237-73F5-4F2B-9171-E0D5178C9C2E}" srcOrd="5" destOrd="0" parTransId="{9D915322-BD80-49FF-8838-A7141D0265A6}" sibTransId="{DD4A2BF7-E011-4E83-9060-1779A0F1CCA5}"/>
    <dgm:cxn modelId="{7C95635A-C0D2-4560-8BCD-62F277907CF9}" srcId="{1C38A915-E4C4-4228-8A93-84FB595E42FF}" destId="{AB0704DD-ADC7-44A1-A8AC-161B395CB69C}" srcOrd="2" destOrd="0" parTransId="{F4FAA6C3-9AB1-410F-9E94-44BA94CB8498}" sibTransId="{6BAD9DD1-43EB-4D95-BEB1-DE32B8E5490C}"/>
    <dgm:cxn modelId="{C3BF7C83-3FFB-4B07-9308-3E223F3DA77C}" type="presOf" srcId="{AB0704DD-ADC7-44A1-A8AC-161B395CB69C}" destId="{5DB14817-8A40-436B-AC67-EE4E6D1CC8F7}" srcOrd="1" destOrd="0" presId="urn:microsoft.com/office/officeart/2005/8/layout/hList7"/>
    <dgm:cxn modelId="{5F8CE18E-BCFF-4EBE-9FF5-1C5D7DD3A2C8}" type="presOf" srcId="{C960BD61-0854-4257-AD82-244B1E2AD505}" destId="{E68B7C64-FB39-46E9-ADA4-C626CA24710D}" srcOrd="0" destOrd="0" presId="urn:microsoft.com/office/officeart/2005/8/layout/hList7"/>
    <dgm:cxn modelId="{606DC990-C861-4E61-B732-F4B56B36DFF1}" type="presOf" srcId="{019A9631-2CED-4C0A-B066-402CDBA52C98}" destId="{883AFAF3-DE45-4077-A3BF-13F2BC04E902}" srcOrd="0" destOrd="0" presId="urn:microsoft.com/office/officeart/2005/8/layout/hList7"/>
    <dgm:cxn modelId="{D96D76A9-85A1-44F4-A03B-429BD81FC654}" type="presOf" srcId="{A7016228-6C4D-4560-8644-D5809BE6E9D8}" destId="{E99E9066-1519-47DF-AB9A-7109860C044F}" srcOrd="1" destOrd="0" presId="urn:microsoft.com/office/officeart/2005/8/layout/hList7"/>
    <dgm:cxn modelId="{F12F10BA-315B-4622-BB2F-4F283A39605D}" type="presOf" srcId="{AB0704DD-ADC7-44A1-A8AC-161B395CB69C}" destId="{513C325F-F98F-4B84-8FC0-54466489BAEA}" srcOrd="0" destOrd="0" presId="urn:microsoft.com/office/officeart/2005/8/layout/hList7"/>
    <dgm:cxn modelId="{278A11BB-30CE-497D-B309-22319575E183}" type="presOf" srcId="{51C7BA12-AA76-41A1-9387-1DADBD090FE2}" destId="{DEF0C77D-E238-4956-BB3A-D77849EF7CCA}" srcOrd="0" destOrd="0" presId="urn:microsoft.com/office/officeart/2005/8/layout/hList7"/>
    <dgm:cxn modelId="{5CF8AACB-2167-47E8-8837-3C35D72D8269}" type="presOf" srcId="{4C642237-73F5-4F2B-9171-E0D5178C9C2E}" destId="{7BF43E49-F7B0-4CCD-8C3C-1C5781C14129}" srcOrd="0" destOrd="0" presId="urn:microsoft.com/office/officeart/2005/8/layout/hList7"/>
    <dgm:cxn modelId="{B46643CC-8497-42B6-93DD-34A4D733FB4F}" srcId="{1C38A915-E4C4-4228-8A93-84FB595E42FF}" destId="{A7016228-6C4D-4560-8644-D5809BE6E9D8}" srcOrd="4" destOrd="0" parTransId="{9C5D6AAE-1C3D-4F6F-BACB-696297565521}" sibTransId="{51C7BA12-AA76-41A1-9387-1DADBD090FE2}"/>
    <dgm:cxn modelId="{4A1C65CC-AAB6-4B59-8E5C-06DB354D083D}" type="presOf" srcId="{0C715755-1016-4D82-9F87-32F0B28ECFDC}" destId="{D86976C8-B3A0-48B3-876C-CFF00FB7054A}" srcOrd="1" destOrd="0" presId="urn:microsoft.com/office/officeart/2005/8/layout/hList7"/>
    <dgm:cxn modelId="{F9EBA4D0-4A75-4429-8FB6-AF0ED466387A}" type="presOf" srcId="{DD4A2BF7-E011-4E83-9060-1779A0F1CCA5}" destId="{8002A4C1-FDB7-4F87-869D-1E2F76EFB288}" srcOrd="0" destOrd="0" presId="urn:microsoft.com/office/officeart/2005/8/layout/hList7"/>
    <dgm:cxn modelId="{BD9172D4-D936-4696-9B60-0DF2E4514099}" srcId="{1C38A915-E4C4-4228-8A93-84FB595E42FF}" destId="{07904E5D-BB45-4E3A-8CFF-00837E0C5B0E}" srcOrd="1" destOrd="0" parTransId="{B5BC26E4-674D-473A-8844-1784A77F07D4}" sibTransId="{3C872A93-6A9A-47DA-B6B4-5A789CAD2649}"/>
    <dgm:cxn modelId="{9A1A43DD-CD38-4491-A967-14DC53CCAF08}" type="presOf" srcId="{4C642237-73F5-4F2B-9171-E0D5178C9C2E}" destId="{9C4CBACB-97DC-4226-A8CB-E746DE7E54A2}" srcOrd="1" destOrd="0" presId="urn:microsoft.com/office/officeart/2005/8/layout/hList7"/>
    <dgm:cxn modelId="{A737B7E3-23AD-46A6-9D78-4B13B6D3D6D8}" type="presOf" srcId="{0C715755-1016-4D82-9F87-32F0B28ECFDC}" destId="{A2075FFD-8E84-4624-A83D-5D5A4C6E39F0}" srcOrd="0" destOrd="0" presId="urn:microsoft.com/office/officeart/2005/8/layout/hList7"/>
    <dgm:cxn modelId="{95FDF6EA-B88C-45FC-9379-F9C95F92D6D5}" type="presOf" srcId="{FEE65A2D-2F26-4DF2-B49E-446D9D9B0482}" destId="{F47C0F35-26B0-44D5-AD38-601B7E49433B}" srcOrd="1" destOrd="0" presId="urn:microsoft.com/office/officeart/2005/8/layout/hList7"/>
    <dgm:cxn modelId="{61417AEF-1ED5-4A82-ACCD-53836ADC4633}" type="presOf" srcId="{019A9631-2CED-4C0A-B066-402CDBA52C98}" destId="{97C620B0-AFC6-4541-AB4E-43941407592D}" srcOrd="1" destOrd="0" presId="urn:microsoft.com/office/officeart/2005/8/layout/hList7"/>
    <dgm:cxn modelId="{19D18EF0-118A-40E5-91FD-776C89F509BA}" type="presOf" srcId="{C54CCCD9-E186-40E3-A6B6-7F67D9523A65}" destId="{0B881555-A061-4911-8C24-5003272DF4A3}" srcOrd="0" destOrd="0" presId="urn:microsoft.com/office/officeart/2005/8/layout/hList7"/>
    <dgm:cxn modelId="{7AC45CF5-D2F6-4EE6-9C5A-CDB2B0D91DAB}" type="presOf" srcId="{1C38A915-E4C4-4228-8A93-84FB595E42FF}" destId="{DD9FDAB0-503D-49E6-87A1-CF70323A5EB5}" srcOrd="0" destOrd="0" presId="urn:microsoft.com/office/officeart/2005/8/layout/hList7"/>
    <dgm:cxn modelId="{3AB76DFC-5487-492B-A28D-982165965E98}" type="presOf" srcId="{07904E5D-BB45-4E3A-8CFF-00837E0C5B0E}" destId="{B09EF6BC-F185-4000-B99D-77121A534E2F}" srcOrd="1" destOrd="0" presId="urn:microsoft.com/office/officeart/2005/8/layout/hList7"/>
    <dgm:cxn modelId="{BEEF0EFF-C182-430A-A1FD-19FBA1CB5980}" type="presOf" srcId="{C54CCCD9-E186-40E3-A6B6-7F67D9523A65}" destId="{714CA563-8EC1-431B-8B78-EEF80B528CC0}" srcOrd="1" destOrd="0" presId="urn:microsoft.com/office/officeart/2005/8/layout/hList7"/>
    <dgm:cxn modelId="{0DC038FF-E68E-459B-B7C1-6C8C10E2DD7C}" srcId="{1C38A915-E4C4-4228-8A93-84FB595E42FF}" destId="{019A9631-2CED-4C0A-B066-402CDBA52C98}" srcOrd="7" destOrd="0" parTransId="{F5309B1B-ED94-4F05-A25B-4C62911BB6D9}" sibTransId="{A0914AF0-EEFC-40DD-9026-7D97D9E02F2E}"/>
    <dgm:cxn modelId="{CD5725C0-F3CF-46E2-9079-8E7EC5F904AF}" type="presParOf" srcId="{DD9FDAB0-503D-49E6-87A1-CF70323A5EB5}" destId="{B51B42C1-95B3-4095-BE16-E4223DEC58F9}" srcOrd="0" destOrd="0" presId="urn:microsoft.com/office/officeart/2005/8/layout/hList7"/>
    <dgm:cxn modelId="{36FE872E-2640-460C-AC42-0761DF03FA83}" type="presParOf" srcId="{DD9FDAB0-503D-49E6-87A1-CF70323A5EB5}" destId="{2969D916-9F3A-43D6-BBC2-BBB7A8FD32D3}" srcOrd="1" destOrd="0" presId="urn:microsoft.com/office/officeart/2005/8/layout/hList7"/>
    <dgm:cxn modelId="{DB5A632F-3838-48D5-9E64-93811CDE6E04}" type="presParOf" srcId="{2969D916-9F3A-43D6-BBC2-BBB7A8FD32D3}" destId="{6F84F806-3D9D-435D-B3FA-C25BD7A14951}" srcOrd="0" destOrd="0" presId="urn:microsoft.com/office/officeart/2005/8/layout/hList7"/>
    <dgm:cxn modelId="{095888D8-1A80-41A7-AF06-C8229A47CC0C}" type="presParOf" srcId="{6F84F806-3D9D-435D-B3FA-C25BD7A14951}" destId="{0B881555-A061-4911-8C24-5003272DF4A3}" srcOrd="0" destOrd="0" presId="urn:microsoft.com/office/officeart/2005/8/layout/hList7"/>
    <dgm:cxn modelId="{868F14A2-10EF-4EB4-A829-D57BFA0E54FA}" type="presParOf" srcId="{6F84F806-3D9D-435D-B3FA-C25BD7A14951}" destId="{714CA563-8EC1-431B-8B78-EEF80B528CC0}" srcOrd="1" destOrd="0" presId="urn:microsoft.com/office/officeart/2005/8/layout/hList7"/>
    <dgm:cxn modelId="{ACE7E950-073A-4A19-997F-8F486FFDAC14}" type="presParOf" srcId="{6F84F806-3D9D-435D-B3FA-C25BD7A14951}" destId="{5A71779D-F4F7-477A-AE98-9B29D2F2A8EF}" srcOrd="2" destOrd="0" presId="urn:microsoft.com/office/officeart/2005/8/layout/hList7"/>
    <dgm:cxn modelId="{15DF29F0-BB67-418D-BBB4-FB55432A26C2}" type="presParOf" srcId="{6F84F806-3D9D-435D-B3FA-C25BD7A14951}" destId="{BA125863-D364-4689-8527-A0E15210A832}" srcOrd="3" destOrd="0" presId="urn:microsoft.com/office/officeart/2005/8/layout/hList7"/>
    <dgm:cxn modelId="{673DF825-DEAE-499F-AF64-4793279F1F11}" type="presParOf" srcId="{2969D916-9F3A-43D6-BBC2-BBB7A8FD32D3}" destId="{9F0733CB-767B-42A6-9B52-DCDDA656FABC}" srcOrd="1" destOrd="0" presId="urn:microsoft.com/office/officeart/2005/8/layout/hList7"/>
    <dgm:cxn modelId="{CB014CDB-2B7C-4E17-B5CF-33226E832EFD}" type="presParOf" srcId="{2969D916-9F3A-43D6-BBC2-BBB7A8FD32D3}" destId="{F72BD848-4184-42C6-AEB4-AC98A92E8FAE}" srcOrd="2" destOrd="0" presId="urn:microsoft.com/office/officeart/2005/8/layout/hList7"/>
    <dgm:cxn modelId="{04B11047-8F28-43F6-9579-FFB2717A55B5}" type="presParOf" srcId="{F72BD848-4184-42C6-AEB4-AC98A92E8FAE}" destId="{344F8D79-32EE-40EF-8954-928F183AB61E}" srcOrd="0" destOrd="0" presId="urn:microsoft.com/office/officeart/2005/8/layout/hList7"/>
    <dgm:cxn modelId="{E3B5CAC7-8971-4FF9-BA7B-BA83CA980159}" type="presParOf" srcId="{F72BD848-4184-42C6-AEB4-AC98A92E8FAE}" destId="{B09EF6BC-F185-4000-B99D-77121A534E2F}" srcOrd="1" destOrd="0" presId="urn:microsoft.com/office/officeart/2005/8/layout/hList7"/>
    <dgm:cxn modelId="{013B7CE4-DFCC-4703-A1A9-13B3102A0D8E}" type="presParOf" srcId="{F72BD848-4184-42C6-AEB4-AC98A92E8FAE}" destId="{AC5C3828-6AB7-4777-ADE2-C774B2E77373}" srcOrd="2" destOrd="0" presId="urn:microsoft.com/office/officeart/2005/8/layout/hList7"/>
    <dgm:cxn modelId="{8D49608F-BFBD-4D2A-A565-7FBFF422AF40}" type="presParOf" srcId="{F72BD848-4184-42C6-AEB4-AC98A92E8FAE}" destId="{9791B862-E940-4228-8642-A64B77D04D27}" srcOrd="3" destOrd="0" presId="urn:microsoft.com/office/officeart/2005/8/layout/hList7"/>
    <dgm:cxn modelId="{8848C567-BCC3-4B48-9CF4-FE0A4CA1ED14}" type="presParOf" srcId="{2969D916-9F3A-43D6-BBC2-BBB7A8FD32D3}" destId="{0FFFEE7F-D089-49F0-8DDE-672961C36F5C}" srcOrd="3" destOrd="0" presId="urn:microsoft.com/office/officeart/2005/8/layout/hList7"/>
    <dgm:cxn modelId="{F0963995-1089-4283-8CBC-DC99E39B2B63}" type="presParOf" srcId="{2969D916-9F3A-43D6-BBC2-BBB7A8FD32D3}" destId="{50273E29-19A2-47D6-82F8-31753980CD20}" srcOrd="4" destOrd="0" presId="urn:microsoft.com/office/officeart/2005/8/layout/hList7"/>
    <dgm:cxn modelId="{7B9CCC85-7BDD-4B8C-9E6D-66447C4077E0}" type="presParOf" srcId="{50273E29-19A2-47D6-82F8-31753980CD20}" destId="{513C325F-F98F-4B84-8FC0-54466489BAEA}" srcOrd="0" destOrd="0" presId="urn:microsoft.com/office/officeart/2005/8/layout/hList7"/>
    <dgm:cxn modelId="{62E1E6EC-93DB-462A-AC12-CC8796A4BF61}" type="presParOf" srcId="{50273E29-19A2-47D6-82F8-31753980CD20}" destId="{5DB14817-8A40-436B-AC67-EE4E6D1CC8F7}" srcOrd="1" destOrd="0" presId="urn:microsoft.com/office/officeart/2005/8/layout/hList7"/>
    <dgm:cxn modelId="{64402D3F-ED41-4FA9-A75A-75F66004C078}" type="presParOf" srcId="{50273E29-19A2-47D6-82F8-31753980CD20}" destId="{5FBDBF65-98DC-4C9B-8D3D-9DA10ED47832}" srcOrd="2" destOrd="0" presId="urn:microsoft.com/office/officeart/2005/8/layout/hList7"/>
    <dgm:cxn modelId="{BF5F2A7B-748D-4D4E-BA73-73E30450F682}" type="presParOf" srcId="{50273E29-19A2-47D6-82F8-31753980CD20}" destId="{1AD937CB-A34B-4734-BC94-23C34EE0251F}" srcOrd="3" destOrd="0" presId="urn:microsoft.com/office/officeart/2005/8/layout/hList7"/>
    <dgm:cxn modelId="{F98C0E01-82EC-498D-9913-5DCDE657E9A4}" type="presParOf" srcId="{2969D916-9F3A-43D6-BBC2-BBB7A8FD32D3}" destId="{B04B2A9F-4A12-49F9-A5E3-151DE0CC345C}" srcOrd="5" destOrd="0" presId="urn:microsoft.com/office/officeart/2005/8/layout/hList7"/>
    <dgm:cxn modelId="{C0C19300-819E-4335-A1FE-E86E36180398}" type="presParOf" srcId="{2969D916-9F3A-43D6-BBC2-BBB7A8FD32D3}" destId="{23E1D4EE-C574-452F-82E6-20173EEBD96C}" srcOrd="6" destOrd="0" presId="urn:microsoft.com/office/officeart/2005/8/layout/hList7"/>
    <dgm:cxn modelId="{66FE016F-7EDE-4008-8F6E-701096D73302}" type="presParOf" srcId="{23E1D4EE-C574-452F-82E6-20173EEBD96C}" destId="{D214E98A-4DD5-46F1-918C-2C48FA2DAD08}" srcOrd="0" destOrd="0" presId="urn:microsoft.com/office/officeart/2005/8/layout/hList7"/>
    <dgm:cxn modelId="{C1EF06D7-DFA7-4162-9BFD-BFE1C8176AF5}" type="presParOf" srcId="{23E1D4EE-C574-452F-82E6-20173EEBD96C}" destId="{F47C0F35-26B0-44D5-AD38-601B7E49433B}" srcOrd="1" destOrd="0" presId="urn:microsoft.com/office/officeart/2005/8/layout/hList7"/>
    <dgm:cxn modelId="{BF2838E2-7689-4611-BE27-403CF278A2BE}" type="presParOf" srcId="{23E1D4EE-C574-452F-82E6-20173EEBD96C}" destId="{FECEA82D-AADF-4DCD-A5CE-5CC20178B6FA}" srcOrd="2" destOrd="0" presId="urn:microsoft.com/office/officeart/2005/8/layout/hList7"/>
    <dgm:cxn modelId="{B4DED036-1ED3-4832-959D-6E72AABE1821}" type="presParOf" srcId="{23E1D4EE-C574-452F-82E6-20173EEBD96C}" destId="{C67A83B5-A950-4C54-89AF-1B0AF13E62CB}" srcOrd="3" destOrd="0" presId="urn:microsoft.com/office/officeart/2005/8/layout/hList7"/>
    <dgm:cxn modelId="{D46AAC86-7022-463E-A75E-1A581F07C557}" type="presParOf" srcId="{2969D916-9F3A-43D6-BBC2-BBB7A8FD32D3}" destId="{64E0445C-BB8C-415C-8319-85876FEC96FE}" srcOrd="7" destOrd="0" presId="urn:microsoft.com/office/officeart/2005/8/layout/hList7"/>
    <dgm:cxn modelId="{C67A6B32-88F2-4AD0-8A81-1A2CB48C477D}" type="presParOf" srcId="{2969D916-9F3A-43D6-BBC2-BBB7A8FD32D3}" destId="{F14CF165-ED9E-42A3-A8F9-C916D5795C52}" srcOrd="8" destOrd="0" presId="urn:microsoft.com/office/officeart/2005/8/layout/hList7"/>
    <dgm:cxn modelId="{5F95626E-5465-43D6-A893-A1B6E354C66F}" type="presParOf" srcId="{F14CF165-ED9E-42A3-A8F9-C916D5795C52}" destId="{49064E55-8CA9-4321-B748-098DE287F99B}" srcOrd="0" destOrd="0" presId="urn:microsoft.com/office/officeart/2005/8/layout/hList7"/>
    <dgm:cxn modelId="{447D01BB-A7C8-48C3-ADF3-82FB552F1C9F}" type="presParOf" srcId="{F14CF165-ED9E-42A3-A8F9-C916D5795C52}" destId="{E99E9066-1519-47DF-AB9A-7109860C044F}" srcOrd="1" destOrd="0" presId="urn:microsoft.com/office/officeart/2005/8/layout/hList7"/>
    <dgm:cxn modelId="{A403DDD2-88C0-4F7F-8669-15BC298A424A}" type="presParOf" srcId="{F14CF165-ED9E-42A3-A8F9-C916D5795C52}" destId="{45F64E45-55B9-444F-B0AB-724E30A9744F}" srcOrd="2" destOrd="0" presId="urn:microsoft.com/office/officeart/2005/8/layout/hList7"/>
    <dgm:cxn modelId="{8A25EB08-3E4A-49D5-A993-313CA7BB4F35}" type="presParOf" srcId="{F14CF165-ED9E-42A3-A8F9-C916D5795C52}" destId="{2FD66D04-4FC7-4BBF-A31F-F2C0EF590449}" srcOrd="3" destOrd="0" presId="urn:microsoft.com/office/officeart/2005/8/layout/hList7"/>
    <dgm:cxn modelId="{5F21BB16-B1CB-4406-954A-429A86538AA5}" type="presParOf" srcId="{2969D916-9F3A-43D6-BBC2-BBB7A8FD32D3}" destId="{DEF0C77D-E238-4956-BB3A-D77849EF7CCA}" srcOrd="9" destOrd="0" presId="urn:microsoft.com/office/officeart/2005/8/layout/hList7"/>
    <dgm:cxn modelId="{3F9236DF-13BE-4740-8732-95B35D1401B0}" type="presParOf" srcId="{2969D916-9F3A-43D6-BBC2-BBB7A8FD32D3}" destId="{1EE3BAB3-2AB2-408B-9376-D48B48776718}" srcOrd="10" destOrd="0" presId="urn:microsoft.com/office/officeart/2005/8/layout/hList7"/>
    <dgm:cxn modelId="{75A783FC-856E-4665-9E0C-7CD978144DB8}" type="presParOf" srcId="{1EE3BAB3-2AB2-408B-9376-D48B48776718}" destId="{7BF43E49-F7B0-4CCD-8C3C-1C5781C14129}" srcOrd="0" destOrd="0" presId="urn:microsoft.com/office/officeart/2005/8/layout/hList7"/>
    <dgm:cxn modelId="{1D9DC683-E114-4478-87D5-DA7D2532608F}" type="presParOf" srcId="{1EE3BAB3-2AB2-408B-9376-D48B48776718}" destId="{9C4CBACB-97DC-4226-A8CB-E746DE7E54A2}" srcOrd="1" destOrd="0" presId="urn:microsoft.com/office/officeart/2005/8/layout/hList7"/>
    <dgm:cxn modelId="{6488F6E9-F68F-4F5A-B9A6-C0A0BC7A4A7F}" type="presParOf" srcId="{1EE3BAB3-2AB2-408B-9376-D48B48776718}" destId="{3DEC7ECE-DEB9-46E7-ACC0-5442F414D9D9}" srcOrd="2" destOrd="0" presId="urn:microsoft.com/office/officeart/2005/8/layout/hList7"/>
    <dgm:cxn modelId="{59608FF8-11FF-4819-969E-CBF72B456654}" type="presParOf" srcId="{1EE3BAB3-2AB2-408B-9376-D48B48776718}" destId="{732B70AF-286C-4386-9F6B-3EE5B6120032}" srcOrd="3" destOrd="0" presId="urn:microsoft.com/office/officeart/2005/8/layout/hList7"/>
    <dgm:cxn modelId="{B1CEA6D4-A3EE-4C45-9C3E-2A69D31331F3}" type="presParOf" srcId="{2969D916-9F3A-43D6-BBC2-BBB7A8FD32D3}" destId="{8002A4C1-FDB7-4F87-869D-1E2F76EFB288}" srcOrd="11" destOrd="0" presId="urn:microsoft.com/office/officeart/2005/8/layout/hList7"/>
    <dgm:cxn modelId="{7C565414-56EE-496D-9C24-A9B13D5AB928}" type="presParOf" srcId="{2969D916-9F3A-43D6-BBC2-BBB7A8FD32D3}" destId="{3937836C-4675-45F3-9CB7-17D6CACC3338}" srcOrd="12" destOrd="0" presId="urn:microsoft.com/office/officeart/2005/8/layout/hList7"/>
    <dgm:cxn modelId="{B627D4FD-2A7B-45B6-8CBE-B6EB46D27BC3}" type="presParOf" srcId="{3937836C-4675-45F3-9CB7-17D6CACC3338}" destId="{A2075FFD-8E84-4624-A83D-5D5A4C6E39F0}" srcOrd="0" destOrd="0" presId="urn:microsoft.com/office/officeart/2005/8/layout/hList7"/>
    <dgm:cxn modelId="{9CC54A1F-E9FB-48F6-BA87-9F2D5A4B4F46}" type="presParOf" srcId="{3937836C-4675-45F3-9CB7-17D6CACC3338}" destId="{D86976C8-B3A0-48B3-876C-CFF00FB7054A}" srcOrd="1" destOrd="0" presId="urn:microsoft.com/office/officeart/2005/8/layout/hList7"/>
    <dgm:cxn modelId="{967BCBD4-6985-4973-9959-C91230AF0354}" type="presParOf" srcId="{3937836C-4675-45F3-9CB7-17D6CACC3338}" destId="{B725ADE5-2218-4684-AC9E-31C93B06EB4A}" srcOrd="2" destOrd="0" presId="urn:microsoft.com/office/officeart/2005/8/layout/hList7"/>
    <dgm:cxn modelId="{CC9BDC54-0689-4B70-9A09-7A8D9C84EDCB}" type="presParOf" srcId="{3937836C-4675-45F3-9CB7-17D6CACC3338}" destId="{FEBAFD4A-4137-4DA5-A187-1C4004686CA2}" srcOrd="3" destOrd="0" presId="urn:microsoft.com/office/officeart/2005/8/layout/hList7"/>
    <dgm:cxn modelId="{133CD452-2689-4781-B891-36A0F94D314C}" type="presParOf" srcId="{2969D916-9F3A-43D6-BBC2-BBB7A8FD32D3}" destId="{E68B7C64-FB39-46E9-ADA4-C626CA24710D}" srcOrd="13" destOrd="0" presId="urn:microsoft.com/office/officeart/2005/8/layout/hList7"/>
    <dgm:cxn modelId="{9F8749D0-F8FE-4EA9-9EB0-F0096E458203}" type="presParOf" srcId="{2969D916-9F3A-43D6-BBC2-BBB7A8FD32D3}" destId="{41008CF6-041F-49AF-A3EE-43E2F47A31C6}" srcOrd="14" destOrd="0" presId="urn:microsoft.com/office/officeart/2005/8/layout/hList7"/>
    <dgm:cxn modelId="{81148D4E-88E7-4F70-B008-33B1168ED3E4}" type="presParOf" srcId="{41008CF6-041F-49AF-A3EE-43E2F47A31C6}" destId="{883AFAF3-DE45-4077-A3BF-13F2BC04E902}" srcOrd="0" destOrd="0" presId="urn:microsoft.com/office/officeart/2005/8/layout/hList7"/>
    <dgm:cxn modelId="{4D03CEDC-E444-41E8-8E14-C68F15A57BFB}" type="presParOf" srcId="{41008CF6-041F-49AF-A3EE-43E2F47A31C6}" destId="{97C620B0-AFC6-4541-AB4E-43941407592D}" srcOrd="1" destOrd="0" presId="urn:microsoft.com/office/officeart/2005/8/layout/hList7"/>
    <dgm:cxn modelId="{E9CC48DF-FAD4-4610-90B8-FD15556526B2}" type="presParOf" srcId="{41008CF6-041F-49AF-A3EE-43E2F47A31C6}" destId="{DA71775D-2DC7-431C-81FF-CAF090AB84E5}" srcOrd="2" destOrd="0" presId="urn:microsoft.com/office/officeart/2005/8/layout/hList7"/>
    <dgm:cxn modelId="{677B37B1-7641-4253-A343-942C3D725A81}" type="presParOf" srcId="{41008CF6-041F-49AF-A3EE-43E2F47A31C6}" destId="{85A646CC-ACDA-4A15-8DAD-B77D3ED5419B}"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881555-A061-4911-8C24-5003272DF4A3}">
      <dsp:nvSpPr>
        <dsp:cNvPr id="0" name=""/>
        <dsp:cNvSpPr/>
      </dsp:nvSpPr>
      <dsp:spPr>
        <a:xfrm>
          <a:off x="4597" y="0"/>
          <a:ext cx="1382629" cy="5136160"/>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99568" tIns="99568" rIns="99568" bIns="99568" numCol="1" spcCol="1270" anchor="ctr" anchorCtr="0">
          <a:noAutofit/>
          <a:sp3d extrusionH="28000" prstMaterial="matte"/>
        </a:bodyPr>
        <a:lstStyle/>
        <a:p>
          <a:pPr marL="0" lvl="0" indent="0" algn="ctr" defTabSz="622300">
            <a:lnSpc>
              <a:spcPct val="90000"/>
            </a:lnSpc>
            <a:spcBef>
              <a:spcPct val="0"/>
            </a:spcBef>
            <a:spcAft>
              <a:spcPct val="35000"/>
            </a:spcAft>
            <a:buNone/>
          </a:pPr>
          <a:r>
            <a:rPr lang="en-US" sz="1400" b="1" i="0" kern="1200"/>
            <a:t>Problem Statements</a:t>
          </a:r>
          <a:endParaRPr lang="en-IN" sz="1400" kern="1200"/>
        </a:p>
      </dsp:txBody>
      <dsp:txXfrm>
        <a:off x="4597" y="2054464"/>
        <a:ext cx="1382629" cy="2054464"/>
      </dsp:txXfrm>
    </dsp:sp>
    <dsp:sp modelId="{BA125863-D364-4689-8527-A0E15210A832}">
      <dsp:nvSpPr>
        <dsp:cNvPr id="0" name=""/>
        <dsp:cNvSpPr/>
      </dsp:nvSpPr>
      <dsp:spPr>
        <a:xfrm>
          <a:off x="46076" y="308169"/>
          <a:ext cx="1299671" cy="1710341"/>
        </a:xfrm>
        <a:prstGeom prst="ellipse">
          <a:avLst/>
        </a:prstGeom>
        <a:blipFill>
          <a:blip xmlns:r="http://schemas.openxmlformats.org/officeDocument/2006/relationships" r:embed="rId1"/>
          <a:srcRect/>
          <a:stretch>
            <a:fillRect l="-49000" r="-49000"/>
          </a:stretch>
        </a:blipFill>
        <a:ln>
          <a:noFill/>
        </a:ln>
        <a:effectLst/>
        <a:sp3d prstMaterial="matte"/>
      </dsp:spPr>
      <dsp:style>
        <a:lnRef idx="0">
          <a:scrgbClr r="0" g="0" b="0"/>
        </a:lnRef>
        <a:fillRef idx="1">
          <a:scrgbClr r="0" g="0" b="0"/>
        </a:fillRef>
        <a:effectRef idx="0">
          <a:scrgbClr r="0" g="0" b="0"/>
        </a:effectRef>
        <a:fontRef idx="minor"/>
      </dsp:style>
    </dsp:sp>
    <dsp:sp modelId="{344F8D79-32EE-40EF-8954-928F183AB61E}">
      <dsp:nvSpPr>
        <dsp:cNvPr id="0" name=""/>
        <dsp:cNvSpPr/>
      </dsp:nvSpPr>
      <dsp:spPr>
        <a:xfrm>
          <a:off x="1428705" y="0"/>
          <a:ext cx="1382629" cy="5136160"/>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99568" tIns="99568" rIns="99568" bIns="99568" numCol="1" spcCol="1270" anchor="ctr" anchorCtr="0">
          <a:noAutofit/>
          <a:sp3d extrusionH="28000" prstMaterial="matte"/>
        </a:bodyPr>
        <a:lstStyle/>
        <a:p>
          <a:pPr marL="0" lvl="0" indent="0" algn="ctr" defTabSz="622300">
            <a:lnSpc>
              <a:spcPct val="90000"/>
            </a:lnSpc>
            <a:spcBef>
              <a:spcPct val="0"/>
            </a:spcBef>
            <a:spcAft>
              <a:spcPct val="35000"/>
            </a:spcAft>
            <a:buNone/>
          </a:pPr>
          <a:r>
            <a:rPr lang="en-US" sz="1400" b="1" i="0" kern="1200"/>
            <a:t>Problem Objective</a:t>
          </a:r>
          <a:endParaRPr lang="en-IN" sz="1400" kern="1200"/>
        </a:p>
      </dsp:txBody>
      <dsp:txXfrm>
        <a:off x="1428705" y="2054464"/>
        <a:ext cx="1382629" cy="2054464"/>
      </dsp:txXfrm>
    </dsp:sp>
    <dsp:sp modelId="{9791B862-E940-4228-8642-A64B77D04D27}">
      <dsp:nvSpPr>
        <dsp:cNvPr id="0" name=""/>
        <dsp:cNvSpPr/>
      </dsp:nvSpPr>
      <dsp:spPr>
        <a:xfrm>
          <a:off x="1470184" y="308169"/>
          <a:ext cx="1299671" cy="1710341"/>
        </a:xfrm>
        <a:prstGeom prst="ellipse">
          <a:avLst/>
        </a:prstGeom>
        <a:blipFill>
          <a:blip xmlns:r="http://schemas.openxmlformats.org/officeDocument/2006/relationships" r:embed="rId2"/>
          <a:srcRect/>
          <a:stretch>
            <a:fillRect l="-29000" r="-29000"/>
          </a:stretch>
        </a:blipFill>
        <a:ln>
          <a:noFill/>
        </a:ln>
        <a:effectLst/>
        <a:sp3d prstMaterial="matte"/>
      </dsp:spPr>
      <dsp:style>
        <a:lnRef idx="0">
          <a:scrgbClr r="0" g="0" b="0"/>
        </a:lnRef>
        <a:fillRef idx="1">
          <a:scrgbClr r="0" g="0" b="0"/>
        </a:fillRef>
        <a:effectRef idx="0">
          <a:scrgbClr r="0" g="0" b="0"/>
        </a:effectRef>
        <a:fontRef idx="minor"/>
      </dsp:style>
    </dsp:sp>
    <dsp:sp modelId="{513C325F-F98F-4B84-8FC0-54466489BAEA}">
      <dsp:nvSpPr>
        <dsp:cNvPr id="0" name=""/>
        <dsp:cNvSpPr/>
      </dsp:nvSpPr>
      <dsp:spPr>
        <a:xfrm>
          <a:off x="2852813" y="0"/>
          <a:ext cx="1382629" cy="5136160"/>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99568" tIns="99568" rIns="99568" bIns="99568" numCol="1" spcCol="1270" anchor="ctr" anchorCtr="0">
          <a:noAutofit/>
          <a:sp3d extrusionH="28000" prstMaterial="matte"/>
        </a:bodyPr>
        <a:lstStyle/>
        <a:p>
          <a:pPr marL="0" lvl="0" indent="0" algn="ctr" defTabSz="622300">
            <a:lnSpc>
              <a:spcPct val="90000"/>
            </a:lnSpc>
            <a:spcBef>
              <a:spcPct val="0"/>
            </a:spcBef>
            <a:spcAft>
              <a:spcPct val="35000"/>
            </a:spcAft>
            <a:buNone/>
          </a:pPr>
          <a:r>
            <a:rPr lang="en-US" sz="1400" b="1" i="0" kern="1200"/>
            <a:t>Tools and Approach</a:t>
          </a:r>
          <a:endParaRPr lang="en-IN" sz="1400" kern="1200"/>
        </a:p>
      </dsp:txBody>
      <dsp:txXfrm>
        <a:off x="2852813" y="2054464"/>
        <a:ext cx="1382629" cy="2054464"/>
      </dsp:txXfrm>
    </dsp:sp>
    <dsp:sp modelId="{1AD937CB-A34B-4734-BC94-23C34EE0251F}">
      <dsp:nvSpPr>
        <dsp:cNvPr id="0" name=""/>
        <dsp:cNvSpPr/>
      </dsp:nvSpPr>
      <dsp:spPr>
        <a:xfrm>
          <a:off x="2894292" y="308169"/>
          <a:ext cx="1299671" cy="1710341"/>
        </a:xfrm>
        <a:prstGeom prst="ellipse">
          <a:avLst/>
        </a:prstGeom>
        <a:blipFill>
          <a:blip xmlns:r="http://schemas.openxmlformats.org/officeDocument/2006/relationships" r:embed="rId3"/>
          <a:srcRect/>
          <a:stretch>
            <a:fillRect l="-22000" r="-22000"/>
          </a:stretch>
        </a:blipFill>
        <a:ln>
          <a:noFill/>
        </a:ln>
        <a:effectLst/>
        <a:sp3d prstMaterial="matte"/>
      </dsp:spPr>
      <dsp:style>
        <a:lnRef idx="0">
          <a:scrgbClr r="0" g="0" b="0"/>
        </a:lnRef>
        <a:fillRef idx="1">
          <a:scrgbClr r="0" g="0" b="0"/>
        </a:fillRef>
        <a:effectRef idx="0">
          <a:scrgbClr r="0" g="0" b="0"/>
        </a:effectRef>
        <a:fontRef idx="minor"/>
      </dsp:style>
    </dsp:sp>
    <dsp:sp modelId="{D214E98A-4DD5-46F1-918C-2C48FA2DAD08}">
      <dsp:nvSpPr>
        <dsp:cNvPr id="0" name=""/>
        <dsp:cNvSpPr/>
      </dsp:nvSpPr>
      <dsp:spPr>
        <a:xfrm>
          <a:off x="4276922" y="0"/>
          <a:ext cx="1382629" cy="5136160"/>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99568" tIns="99568" rIns="99568" bIns="99568" numCol="1" spcCol="1270" anchor="ctr" anchorCtr="0">
          <a:noAutofit/>
          <a:sp3d extrusionH="28000" prstMaterial="matte"/>
        </a:bodyPr>
        <a:lstStyle/>
        <a:p>
          <a:pPr marL="0" lvl="0" indent="0" algn="ctr" defTabSz="622300">
            <a:lnSpc>
              <a:spcPct val="90000"/>
            </a:lnSpc>
            <a:spcBef>
              <a:spcPct val="0"/>
            </a:spcBef>
            <a:spcAft>
              <a:spcPct val="35000"/>
            </a:spcAft>
            <a:buNone/>
          </a:pPr>
          <a:r>
            <a:rPr lang="en-US" sz="1400" b="1" i="0" kern="1200" dirty="0"/>
            <a:t>Table Information</a:t>
          </a:r>
          <a:endParaRPr lang="en-IN" sz="1400" kern="1200" dirty="0"/>
        </a:p>
      </dsp:txBody>
      <dsp:txXfrm>
        <a:off x="4276922" y="2054464"/>
        <a:ext cx="1382629" cy="2054464"/>
      </dsp:txXfrm>
    </dsp:sp>
    <dsp:sp modelId="{C67A83B5-A950-4C54-89AF-1B0AF13E62CB}">
      <dsp:nvSpPr>
        <dsp:cNvPr id="0" name=""/>
        <dsp:cNvSpPr/>
      </dsp:nvSpPr>
      <dsp:spPr>
        <a:xfrm>
          <a:off x="4318401" y="308169"/>
          <a:ext cx="1299671" cy="1710341"/>
        </a:xfrm>
        <a:prstGeom prst="ellipse">
          <a:avLst/>
        </a:prstGeom>
        <a:blipFill>
          <a:blip xmlns:r="http://schemas.openxmlformats.org/officeDocument/2006/relationships" r:embed="rId4"/>
          <a:srcRect/>
          <a:stretch>
            <a:fillRect l="-103000" r="-103000"/>
          </a:stretch>
        </a:blipFill>
        <a:ln>
          <a:noFill/>
        </a:ln>
        <a:effectLst/>
        <a:sp3d prstMaterial="matte"/>
      </dsp:spPr>
      <dsp:style>
        <a:lnRef idx="0">
          <a:scrgbClr r="0" g="0" b="0"/>
        </a:lnRef>
        <a:fillRef idx="1">
          <a:scrgbClr r="0" g="0" b="0"/>
        </a:fillRef>
        <a:effectRef idx="0">
          <a:scrgbClr r="0" g="0" b="0"/>
        </a:effectRef>
        <a:fontRef idx="minor"/>
      </dsp:style>
    </dsp:sp>
    <dsp:sp modelId="{49064E55-8CA9-4321-B748-098DE287F99B}">
      <dsp:nvSpPr>
        <dsp:cNvPr id="0" name=""/>
        <dsp:cNvSpPr/>
      </dsp:nvSpPr>
      <dsp:spPr>
        <a:xfrm>
          <a:off x="5696052" y="0"/>
          <a:ext cx="1382629" cy="5136160"/>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99568" tIns="99568" rIns="99568" bIns="99568" numCol="1" spcCol="1270" anchor="ctr" anchorCtr="0">
          <a:noAutofit/>
          <a:sp3d extrusionH="28000" prstMaterial="matte"/>
        </a:bodyPr>
        <a:lstStyle/>
        <a:p>
          <a:pPr marL="0" lvl="0" indent="0" algn="ctr" defTabSz="622300">
            <a:lnSpc>
              <a:spcPct val="90000"/>
            </a:lnSpc>
            <a:spcBef>
              <a:spcPct val="0"/>
            </a:spcBef>
            <a:spcAft>
              <a:spcPct val="35000"/>
            </a:spcAft>
            <a:buNone/>
          </a:pPr>
          <a:r>
            <a:rPr lang="en-US" sz="1400" b="1" kern="1200" dirty="0"/>
            <a:t>Model View</a:t>
          </a:r>
          <a:endParaRPr lang="en-IN" sz="1400" b="1" kern="1200" dirty="0"/>
        </a:p>
      </dsp:txBody>
      <dsp:txXfrm>
        <a:off x="5696052" y="2054464"/>
        <a:ext cx="1382629" cy="2054464"/>
      </dsp:txXfrm>
    </dsp:sp>
    <dsp:sp modelId="{2FD66D04-4FC7-4BBF-A31F-F2C0EF590449}">
      <dsp:nvSpPr>
        <dsp:cNvPr id="0" name=""/>
        <dsp:cNvSpPr/>
      </dsp:nvSpPr>
      <dsp:spPr>
        <a:xfrm>
          <a:off x="5742509" y="308169"/>
          <a:ext cx="1299671" cy="1710341"/>
        </a:xfrm>
        <a:prstGeom prst="ellipse">
          <a:avLst/>
        </a:prstGeom>
        <a:blipFill>
          <a:blip xmlns:r="http://schemas.openxmlformats.org/officeDocument/2006/relationships" r:embed="rId5"/>
          <a:srcRect/>
          <a:stretch>
            <a:fillRect l="-34000" r="-34000"/>
          </a:stretch>
        </a:blipFill>
        <a:ln>
          <a:noFill/>
        </a:ln>
        <a:effectLst/>
        <a:sp3d prstMaterial="matte"/>
      </dsp:spPr>
      <dsp:style>
        <a:lnRef idx="0">
          <a:scrgbClr r="0" g="0" b="0"/>
        </a:lnRef>
        <a:fillRef idx="1">
          <a:scrgbClr r="0" g="0" b="0"/>
        </a:fillRef>
        <a:effectRef idx="0">
          <a:scrgbClr r="0" g="0" b="0"/>
        </a:effectRef>
        <a:fontRef idx="minor"/>
      </dsp:style>
    </dsp:sp>
    <dsp:sp modelId="{7BF43E49-F7B0-4CCD-8C3C-1C5781C14129}">
      <dsp:nvSpPr>
        <dsp:cNvPr id="0" name=""/>
        <dsp:cNvSpPr/>
      </dsp:nvSpPr>
      <dsp:spPr>
        <a:xfrm>
          <a:off x="7125138" y="0"/>
          <a:ext cx="1382629" cy="5136160"/>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99568" tIns="99568" rIns="99568" bIns="99568" numCol="1" spcCol="1270" anchor="ctr" anchorCtr="0">
          <a:noAutofit/>
          <a:sp3d extrusionH="28000" prstMaterial="matte"/>
        </a:bodyPr>
        <a:lstStyle/>
        <a:p>
          <a:pPr marL="0" lvl="0" indent="0" algn="ctr" defTabSz="622300">
            <a:lnSpc>
              <a:spcPct val="90000"/>
            </a:lnSpc>
            <a:spcBef>
              <a:spcPct val="0"/>
            </a:spcBef>
            <a:spcAft>
              <a:spcPct val="35000"/>
            </a:spcAft>
            <a:buNone/>
          </a:pPr>
          <a:r>
            <a:rPr lang="en-US" sz="1400" b="1" i="0" kern="1200"/>
            <a:t>Data Visualizations</a:t>
          </a:r>
          <a:endParaRPr lang="en-IN" sz="1400" kern="1200"/>
        </a:p>
      </dsp:txBody>
      <dsp:txXfrm>
        <a:off x="7125138" y="2054464"/>
        <a:ext cx="1382629" cy="2054464"/>
      </dsp:txXfrm>
    </dsp:sp>
    <dsp:sp modelId="{732B70AF-286C-4386-9F6B-3EE5B6120032}">
      <dsp:nvSpPr>
        <dsp:cNvPr id="0" name=""/>
        <dsp:cNvSpPr/>
      </dsp:nvSpPr>
      <dsp:spPr>
        <a:xfrm>
          <a:off x="7166617" y="308169"/>
          <a:ext cx="1299671" cy="1710341"/>
        </a:xfrm>
        <a:prstGeom prst="ellipse">
          <a:avLst/>
        </a:prstGeom>
        <a:blipFill>
          <a:blip xmlns:r="http://schemas.openxmlformats.org/officeDocument/2006/relationships" r:embed="rId6"/>
          <a:srcRect/>
          <a:stretch>
            <a:fillRect l="-17000" r="-17000"/>
          </a:stretch>
        </a:blipFill>
        <a:ln>
          <a:noFill/>
        </a:ln>
        <a:effectLst/>
        <a:sp3d prstMaterial="matte"/>
      </dsp:spPr>
      <dsp:style>
        <a:lnRef idx="0">
          <a:scrgbClr r="0" g="0" b="0"/>
        </a:lnRef>
        <a:fillRef idx="1">
          <a:scrgbClr r="0" g="0" b="0"/>
        </a:fillRef>
        <a:effectRef idx="0">
          <a:scrgbClr r="0" g="0" b="0"/>
        </a:effectRef>
        <a:fontRef idx="minor"/>
      </dsp:style>
    </dsp:sp>
    <dsp:sp modelId="{A2075FFD-8E84-4624-A83D-5D5A4C6E39F0}">
      <dsp:nvSpPr>
        <dsp:cNvPr id="0" name=""/>
        <dsp:cNvSpPr/>
      </dsp:nvSpPr>
      <dsp:spPr>
        <a:xfrm>
          <a:off x="8549247" y="0"/>
          <a:ext cx="1382629" cy="5136160"/>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99568" tIns="99568" rIns="99568" bIns="99568" numCol="1" spcCol="1270" anchor="ctr" anchorCtr="0">
          <a:noAutofit/>
          <a:sp3d extrusionH="28000" prstMaterial="matte"/>
        </a:bodyPr>
        <a:lstStyle/>
        <a:p>
          <a:pPr marL="0" lvl="0" indent="0" algn="ctr" defTabSz="622300">
            <a:lnSpc>
              <a:spcPct val="90000"/>
            </a:lnSpc>
            <a:spcBef>
              <a:spcPct val="0"/>
            </a:spcBef>
            <a:spcAft>
              <a:spcPct val="35000"/>
            </a:spcAft>
            <a:buNone/>
          </a:pPr>
          <a:r>
            <a:rPr lang="en-US" sz="1400" b="1" i="0" kern="1200"/>
            <a:t>Dashboard Overview</a:t>
          </a:r>
          <a:endParaRPr lang="en-IN" sz="1400" kern="1200"/>
        </a:p>
      </dsp:txBody>
      <dsp:txXfrm>
        <a:off x="8549247" y="2054464"/>
        <a:ext cx="1382629" cy="2054464"/>
      </dsp:txXfrm>
    </dsp:sp>
    <dsp:sp modelId="{FEBAFD4A-4137-4DA5-A187-1C4004686CA2}">
      <dsp:nvSpPr>
        <dsp:cNvPr id="0" name=""/>
        <dsp:cNvSpPr/>
      </dsp:nvSpPr>
      <dsp:spPr>
        <a:xfrm>
          <a:off x="8590725" y="308169"/>
          <a:ext cx="1299671" cy="1710341"/>
        </a:xfrm>
        <a:prstGeom prst="ellipse">
          <a:avLst/>
        </a:prstGeom>
        <a:blipFill>
          <a:blip xmlns:r="http://schemas.openxmlformats.org/officeDocument/2006/relationships" r:embed="rId7"/>
          <a:srcRect/>
          <a:stretch>
            <a:fillRect l="-89000" r="-89000"/>
          </a:stretch>
        </a:blipFill>
        <a:ln>
          <a:noFill/>
        </a:ln>
        <a:effectLst/>
        <a:sp3d prstMaterial="matte"/>
      </dsp:spPr>
      <dsp:style>
        <a:lnRef idx="0">
          <a:scrgbClr r="0" g="0" b="0"/>
        </a:lnRef>
        <a:fillRef idx="1">
          <a:scrgbClr r="0" g="0" b="0"/>
        </a:fillRef>
        <a:effectRef idx="0">
          <a:scrgbClr r="0" g="0" b="0"/>
        </a:effectRef>
        <a:fontRef idx="minor"/>
      </dsp:style>
    </dsp:sp>
    <dsp:sp modelId="{883AFAF3-DE45-4077-A3BF-13F2BC04E902}">
      <dsp:nvSpPr>
        <dsp:cNvPr id="0" name=""/>
        <dsp:cNvSpPr/>
      </dsp:nvSpPr>
      <dsp:spPr>
        <a:xfrm>
          <a:off x="9977952" y="0"/>
          <a:ext cx="1382629" cy="5136160"/>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99568" tIns="99568" rIns="99568" bIns="99568" numCol="1" spcCol="1270" anchor="ctr" anchorCtr="0">
          <a:noAutofit/>
          <a:sp3d extrusionH="28000" prstMaterial="matte"/>
        </a:bodyPr>
        <a:lstStyle/>
        <a:p>
          <a:pPr marL="0" lvl="0" indent="0" algn="ctr" defTabSz="622300">
            <a:lnSpc>
              <a:spcPct val="90000"/>
            </a:lnSpc>
            <a:spcBef>
              <a:spcPct val="0"/>
            </a:spcBef>
            <a:spcAft>
              <a:spcPct val="35000"/>
            </a:spcAft>
            <a:buNone/>
          </a:pPr>
          <a:r>
            <a:rPr lang="en-US" sz="1400" b="1" i="0" kern="1200"/>
            <a:t>Conclusion </a:t>
          </a:r>
          <a:endParaRPr lang="en-IN" sz="1400" kern="1200"/>
        </a:p>
      </dsp:txBody>
      <dsp:txXfrm>
        <a:off x="9977952" y="2054464"/>
        <a:ext cx="1382629" cy="2054464"/>
      </dsp:txXfrm>
    </dsp:sp>
    <dsp:sp modelId="{85A646CC-ACDA-4A15-8DAD-B77D3ED5419B}">
      <dsp:nvSpPr>
        <dsp:cNvPr id="0" name=""/>
        <dsp:cNvSpPr/>
      </dsp:nvSpPr>
      <dsp:spPr>
        <a:xfrm>
          <a:off x="10014834" y="308169"/>
          <a:ext cx="1299671" cy="1710341"/>
        </a:xfrm>
        <a:prstGeom prst="ellipse">
          <a:avLst/>
        </a:prstGeom>
        <a:blipFill>
          <a:blip xmlns:r="http://schemas.openxmlformats.org/officeDocument/2006/relationships" r:embed="rId8"/>
          <a:srcRect/>
          <a:stretch>
            <a:fillRect l="-56000" r="-56000"/>
          </a:stretch>
        </a:blipFill>
        <a:ln>
          <a:noFill/>
        </a:ln>
        <a:effectLst/>
        <a:sp3d prstMaterial="matte"/>
      </dsp:spPr>
      <dsp:style>
        <a:lnRef idx="0">
          <a:scrgbClr r="0" g="0" b="0"/>
        </a:lnRef>
        <a:fillRef idx="1">
          <a:scrgbClr r="0" g="0" b="0"/>
        </a:fillRef>
        <a:effectRef idx="0">
          <a:scrgbClr r="0" g="0" b="0"/>
        </a:effectRef>
        <a:fontRef idx="minor"/>
      </dsp:style>
    </dsp:sp>
    <dsp:sp modelId="{B51B42C1-95B3-4095-BE16-E4223DEC58F9}">
      <dsp:nvSpPr>
        <dsp:cNvPr id="0" name=""/>
        <dsp:cNvSpPr/>
      </dsp:nvSpPr>
      <dsp:spPr>
        <a:xfrm>
          <a:off x="454423" y="4108928"/>
          <a:ext cx="10451735" cy="770424"/>
        </a:xfrm>
        <a:prstGeom prst="leftRightArrow">
          <a:avLst/>
        </a:prstGeom>
        <a:solidFill>
          <a:schemeClr val="accent1">
            <a:tint val="60000"/>
            <a:hueOff val="0"/>
            <a:satOff val="0"/>
            <a:lumOff val="0"/>
            <a:alphaOff val="0"/>
          </a:schemeClr>
        </a:solidFill>
        <a:ln>
          <a:noFill/>
        </a:ln>
        <a:effectLst/>
        <a:sp3d prstMaterial="matte"/>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14" name="Google Shape;11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20" name="Google Shape;20;p7"/>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87" name="Google Shape;87;p16"/>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Google Shape;2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25" name="Google Shape;25;p9"/>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32" name="Google Shape;32;p10"/>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3"/>
        <p:cNvGrpSpPr/>
        <p:nvPr/>
      </p:nvGrpSpPr>
      <p:grpSpPr>
        <a:xfrm>
          <a:off x="0" y="0"/>
          <a:ext cx="0" cy="0"/>
          <a:chOff x="0" y="0"/>
          <a:chExt cx="0" cy="0"/>
        </a:xfrm>
      </p:grpSpPr>
      <p:sp>
        <p:nvSpPr>
          <p:cNvPr id="34" name="Google Shape;34;p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6" name="Google Shape;36;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39" name="Google Shape;39;p8"/>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1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3" name="Google Shape;43;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46" name="Google Shape;46;p11"/>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7"/>
        <p:cNvGrpSpPr/>
        <p:nvPr/>
      </p:nvGrpSpPr>
      <p:grpSpPr>
        <a:xfrm>
          <a:off x="0" y="0"/>
          <a:ext cx="0" cy="0"/>
          <a:chOff x="0" y="0"/>
          <a:chExt cx="0" cy="0"/>
        </a:xfrm>
      </p:grpSpPr>
      <p:sp>
        <p:nvSpPr>
          <p:cNvPr id="48" name="Google Shape;48;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54" name="Google Shape;54;p12"/>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8" name="Google Shape;58;p1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1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0" name="Google Shape;60;p1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64" name="Google Shape;64;p13"/>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8" name="Google Shape;68;p1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72" name="Google Shape;72;p14"/>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5"/>
          <p:cNvSpPr>
            <a:spLocks noGrp="1"/>
          </p:cNvSpPr>
          <p:nvPr>
            <p:ph type="pic" idx="2"/>
          </p:nvPr>
        </p:nvSpPr>
        <p:spPr>
          <a:xfrm>
            <a:off x="5183188" y="987425"/>
            <a:ext cx="6172200" cy="4873625"/>
          </a:xfrm>
          <a:prstGeom prst="rect">
            <a:avLst/>
          </a:prstGeom>
          <a:noFill/>
          <a:ln>
            <a:noFill/>
          </a:ln>
        </p:spPr>
      </p:sp>
      <p:sp>
        <p:nvSpPr>
          <p:cNvPr id="76" name="Google Shape;76;p1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80" name="Google Shape;80;p15"/>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
          <p:cNvPicPr preferRelativeResize="0"/>
          <p:nvPr/>
        </p:nvPicPr>
        <p:blipFill rotWithShape="1">
          <a:blip r:embed="rId3">
            <a:alphaModFix/>
          </a:blip>
          <a:srcRect/>
          <a:stretch/>
        </p:blipFill>
        <p:spPr>
          <a:xfrm>
            <a:off x="592" y="0"/>
            <a:ext cx="12190815" cy="6694098"/>
          </a:xfrm>
          <a:prstGeom prst="rect">
            <a:avLst/>
          </a:prstGeom>
          <a:noFill/>
          <a:ln>
            <a:noFill/>
          </a:ln>
        </p:spPr>
      </p:pic>
      <p:sp>
        <p:nvSpPr>
          <p:cNvPr id="99" name="Google Shape;99;p1"/>
          <p:cNvSpPr txBox="1"/>
          <p:nvPr/>
        </p:nvSpPr>
        <p:spPr>
          <a:xfrm>
            <a:off x="1567296" y="4001093"/>
            <a:ext cx="9291204" cy="13233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IN" sz="4000" b="1" i="0" u="none" strike="noStrike" cap="none" dirty="0">
                <a:solidFill>
                  <a:schemeClr val="accent1"/>
                </a:solidFill>
                <a:latin typeface="Calibri" panose="020F0502020204030204" pitchFamily="34" charset="0"/>
                <a:ea typeface="Calibri" panose="020F0502020204030204" pitchFamily="34" charset="0"/>
                <a:cs typeface="Calibri" panose="020F0502020204030204" pitchFamily="34" charset="0"/>
                <a:sym typeface="Calibri"/>
              </a:rPr>
              <a:t>TELENGANA WEATHER ANALYSIS </a:t>
            </a:r>
          </a:p>
          <a:p>
            <a:pPr marL="0" marR="0" lvl="0" indent="0" algn="ctr" rtl="0">
              <a:lnSpc>
                <a:spcPct val="100000"/>
              </a:lnSpc>
              <a:spcBef>
                <a:spcPts val="0"/>
              </a:spcBef>
              <a:spcAft>
                <a:spcPts val="0"/>
              </a:spcAft>
              <a:buClr>
                <a:srgbClr val="000000"/>
              </a:buClr>
              <a:buSzPts val="1800"/>
              <a:buFont typeface="Arial"/>
              <a:buNone/>
            </a:pPr>
            <a:r>
              <a:rPr lang="en-IN" sz="4000" b="1"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a:t>
            </a:r>
            <a:r>
              <a:rPr lang="en-IN" sz="400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Using</a:t>
            </a:r>
            <a:r>
              <a:rPr lang="en-IN" sz="4000" b="1"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 </a:t>
            </a:r>
            <a:r>
              <a:rPr lang="en-IN" sz="400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Power BI</a:t>
            </a:r>
            <a:r>
              <a:rPr lang="en-IN" sz="4000" b="1"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a:t>
            </a:r>
            <a:endParaRPr sz="4000" b="1"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2" name="object 2">
            <a:extLst>
              <a:ext uri="{FF2B5EF4-FFF2-40B4-BE49-F238E27FC236}">
                <a16:creationId xmlns:a16="http://schemas.microsoft.com/office/drawing/2014/main" id="{520E3C5F-0355-B944-2939-AED30DAAB48A}"/>
              </a:ext>
            </a:extLst>
          </p:cNvPr>
          <p:cNvSpPr txBox="1"/>
          <p:nvPr/>
        </p:nvSpPr>
        <p:spPr>
          <a:xfrm>
            <a:off x="8349046" y="5552760"/>
            <a:ext cx="3842954" cy="1369606"/>
          </a:xfrm>
          <a:prstGeom prst="rect">
            <a:avLst/>
          </a:prstGeom>
        </p:spPr>
        <p:txBody>
          <a:bodyPr vert="horz" wrap="square" lIns="0" tIns="12700" rIns="0" bIns="0" rtlCol="0">
            <a:spAutoFit/>
          </a:bodyPr>
          <a:lstStyle/>
          <a:p>
            <a:pPr marL="12700">
              <a:spcBef>
                <a:spcPts val="100"/>
              </a:spcBef>
            </a:pPr>
            <a:r>
              <a:rPr lang="en-IN" b="1" dirty="0">
                <a:solidFill>
                  <a:srgbClr val="FF0000"/>
                </a:solidFill>
                <a:latin typeface="Calibri"/>
                <a:cs typeface="Calibri"/>
              </a:rPr>
              <a:t>Presented by : </a:t>
            </a:r>
            <a:r>
              <a:rPr lang="en-IN" b="1" dirty="0">
                <a:solidFill>
                  <a:schemeClr val="bg2">
                    <a:lumMod val="10000"/>
                  </a:schemeClr>
                </a:solidFill>
                <a:latin typeface="Calibri"/>
                <a:cs typeface="Calibri"/>
              </a:rPr>
              <a:t>Sourav Kumar Sahu</a:t>
            </a:r>
          </a:p>
          <a:p>
            <a:pPr marL="12700">
              <a:spcBef>
                <a:spcPts val="100"/>
              </a:spcBef>
            </a:pPr>
            <a:r>
              <a:rPr lang="en-IN" b="1" dirty="0">
                <a:solidFill>
                  <a:schemeClr val="bg2">
                    <a:lumMod val="10000"/>
                  </a:schemeClr>
                </a:solidFill>
                <a:latin typeface="Calibri"/>
                <a:cs typeface="Calibri"/>
              </a:rPr>
              <a:t>	     D. Manikanta</a:t>
            </a:r>
          </a:p>
          <a:p>
            <a:pPr marL="12700">
              <a:lnSpc>
                <a:spcPct val="100000"/>
              </a:lnSpc>
              <a:spcBef>
                <a:spcPts val="100"/>
              </a:spcBef>
            </a:pPr>
            <a:r>
              <a:rPr lang="en-IN" b="1" dirty="0">
                <a:solidFill>
                  <a:srgbClr val="FF0000"/>
                </a:solidFill>
                <a:latin typeface="Calibri"/>
                <a:cs typeface="Calibri"/>
              </a:rPr>
              <a:t>Batch No : </a:t>
            </a:r>
            <a:r>
              <a:rPr lang="en-IN" b="1" dirty="0">
                <a:solidFill>
                  <a:schemeClr val="bg2">
                    <a:lumMod val="10000"/>
                  </a:schemeClr>
                </a:solidFill>
                <a:latin typeface="Calibri"/>
                <a:cs typeface="Calibri"/>
              </a:rPr>
              <a:t>403</a:t>
            </a:r>
          </a:p>
          <a:p>
            <a:pPr marL="12700">
              <a:lnSpc>
                <a:spcPct val="100000"/>
              </a:lnSpc>
              <a:spcBef>
                <a:spcPts val="100"/>
              </a:spcBef>
            </a:pPr>
            <a:r>
              <a:rPr lang="en-IN" b="1" dirty="0">
                <a:latin typeface="Calibri"/>
                <a:cs typeface="Calibri"/>
              </a:rPr>
              <a:t>INNOMATICS RESEARCH LABS,</a:t>
            </a:r>
          </a:p>
          <a:p>
            <a:pPr marL="12700">
              <a:lnSpc>
                <a:spcPct val="100000"/>
              </a:lnSpc>
              <a:spcBef>
                <a:spcPts val="100"/>
              </a:spcBef>
            </a:pPr>
            <a:r>
              <a:rPr lang="en-IN" b="1" dirty="0">
                <a:latin typeface="Calibri"/>
                <a:cs typeface="Calibri"/>
              </a:rPr>
              <a:t>DILSUKHNAGAR, HYDERABAD</a:t>
            </a:r>
          </a:p>
          <a:p>
            <a:pPr marL="12700">
              <a:lnSpc>
                <a:spcPct val="100000"/>
              </a:lnSpc>
              <a:spcBef>
                <a:spcPts val="100"/>
              </a:spcBef>
            </a:pPr>
            <a:endParaRPr b="1" dirty="0">
              <a:latin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4125D-33E1-DAE0-7089-A157F89D05BF}"/>
              </a:ext>
            </a:extLst>
          </p:cNvPr>
          <p:cNvSpPr>
            <a:spLocks noGrp="1"/>
          </p:cNvSpPr>
          <p:nvPr>
            <p:ph type="title"/>
          </p:nvPr>
        </p:nvSpPr>
        <p:spPr>
          <a:xfrm>
            <a:off x="372206" y="474785"/>
            <a:ext cx="10588869" cy="670780"/>
          </a:xfrm>
        </p:spPr>
        <p:txBody>
          <a:bodyPr>
            <a:normAutofit fontScale="90000"/>
          </a:bodyPr>
          <a:lstStyle/>
          <a:p>
            <a:r>
              <a:rPr lang="en-IN" sz="3400" b="1" dirty="0">
                <a:solidFill>
                  <a:srgbClr val="FF0000"/>
                </a:solidFill>
                <a:latin typeface="Times New Roman" panose="02020603050405020304" pitchFamily="18" charset="0"/>
                <a:cs typeface="Times New Roman" panose="02020603050405020304" pitchFamily="18" charset="0"/>
              </a:rPr>
              <a:t>What is the maximum temperature by Month in year 2021 ?</a:t>
            </a:r>
          </a:p>
        </p:txBody>
      </p:sp>
      <p:sp>
        <p:nvSpPr>
          <p:cNvPr id="3" name="Text Placeholder 2">
            <a:extLst>
              <a:ext uri="{FF2B5EF4-FFF2-40B4-BE49-F238E27FC236}">
                <a16:creationId xmlns:a16="http://schemas.microsoft.com/office/drawing/2014/main" id="{52363C7A-2163-D802-3CA0-C38971CF5C14}"/>
              </a:ext>
            </a:extLst>
          </p:cNvPr>
          <p:cNvSpPr>
            <a:spLocks noGrp="1"/>
          </p:cNvSpPr>
          <p:nvPr>
            <p:ph type="body" idx="1"/>
          </p:nvPr>
        </p:nvSpPr>
        <p:spPr>
          <a:xfrm>
            <a:off x="846991" y="3604846"/>
            <a:ext cx="10275278" cy="2778369"/>
          </a:xfrm>
        </p:spPr>
        <p:txBody>
          <a:bodyPr>
            <a:normAutofit fontScale="85000" lnSpcReduction="20000"/>
          </a:bodyPr>
          <a:lstStyle/>
          <a:p>
            <a:r>
              <a:rPr lang="en-US" b="1" dirty="0">
                <a:latin typeface="Calibri" panose="020F0502020204030204" pitchFamily="34" charset="0"/>
                <a:ea typeface="Calibri" panose="020F0502020204030204" pitchFamily="34" charset="0"/>
                <a:cs typeface="Calibri" panose="020F0502020204030204" pitchFamily="34" charset="0"/>
              </a:rPr>
              <a:t>Clear Peak Heat Season : </a:t>
            </a:r>
            <a:r>
              <a:rPr lang="en-US" dirty="0">
                <a:latin typeface="Calibri" panose="020F0502020204030204" pitchFamily="34" charset="0"/>
                <a:ea typeface="Calibri" panose="020F0502020204030204" pitchFamily="34" charset="0"/>
                <a:cs typeface="Calibri" panose="020F0502020204030204" pitchFamily="34" charset="0"/>
              </a:rPr>
              <a:t>The highest temperatures occur in April and May, both peaking at approximately </a:t>
            </a:r>
            <a:r>
              <a:rPr lang="en-US" b="1" dirty="0">
                <a:latin typeface="Calibri" panose="020F0502020204030204" pitchFamily="34" charset="0"/>
                <a:ea typeface="Calibri" panose="020F0502020204030204" pitchFamily="34" charset="0"/>
                <a:cs typeface="Calibri" panose="020F0502020204030204" pitchFamily="34" charset="0"/>
              </a:rPr>
              <a:t>45°C .</a:t>
            </a:r>
            <a:r>
              <a:rPr lang="en-US" dirty="0">
                <a:latin typeface="Calibri" panose="020F0502020204030204" pitchFamily="34" charset="0"/>
                <a:ea typeface="Calibri" panose="020F0502020204030204" pitchFamily="34" charset="0"/>
                <a:cs typeface="Calibri" panose="020F0502020204030204" pitchFamily="34" charset="0"/>
              </a:rPr>
              <a:t>This identifies the pre-monsoon period as the hottest time of year for the region.</a:t>
            </a:r>
          </a:p>
          <a:p>
            <a:r>
              <a:rPr lang="en-US" b="1" dirty="0">
                <a:latin typeface="Calibri" panose="020F0502020204030204" pitchFamily="34" charset="0"/>
                <a:ea typeface="Calibri" panose="020F0502020204030204" pitchFamily="34" charset="0"/>
                <a:cs typeface="Calibri" panose="020F0502020204030204" pitchFamily="34" charset="0"/>
              </a:rPr>
              <a:t> Temperature Drop in Monsoon: </a:t>
            </a:r>
            <a:r>
              <a:rPr lang="en-US" dirty="0">
                <a:latin typeface="Calibri" panose="020F0502020204030204" pitchFamily="34" charset="0"/>
                <a:ea typeface="Calibri" panose="020F0502020204030204" pitchFamily="34" charset="0"/>
                <a:cs typeface="Calibri" panose="020F0502020204030204" pitchFamily="34" charset="0"/>
              </a:rPr>
              <a:t>There is a noticeable temperature drop of </a:t>
            </a:r>
            <a:r>
              <a:rPr lang="en-US" b="1" dirty="0">
                <a:latin typeface="Calibri" panose="020F0502020204030204" pitchFamily="34" charset="0"/>
                <a:ea typeface="Calibri" panose="020F0502020204030204" pitchFamily="34" charset="0"/>
                <a:cs typeface="Calibri" panose="020F0502020204030204" pitchFamily="34" charset="0"/>
              </a:rPr>
              <a:t>4°C </a:t>
            </a:r>
            <a:r>
              <a:rPr lang="en-US" dirty="0">
                <a:latin typeface="Calibri" panose="020F0502020204030204" pitchFamily="34" charset="0"/>
                <a:ea typeface="Calibri" panose="020F0502020204030204" pitchFamily="34" charset="0"/>
                <a:cs typeface="Calibri" panose="020F0502020204030204" pitchFamily="34" charset="0"/>
              </a:rPr>
              <a:t>to </a:t>
            </a:r>
            <a:r>
              <a:rPr lang="en-US" b="1" dirty="0">
                <a:latin typeface="Calibri" panose="020F0502020204030204" pitchFamily="34" charset="0"/>
                <a:ea typeface="Calibri" panose="020F0502020204030204" pitchFamily="34" charset="0"/>
                <a:cs typeface="Calibri" panose="020F0502020204030204" pitchFamily="34" charset="0"/>
              </a:rPr>
              <a:t>5°C </a:t>
            </a:r>
            <a:r>
              <a:rPr lang="en-US" dirty="0">
                <a:latin typeface="Calibri" panose="020F0502020204030204" pitchFamily="34" charset="0"/>
                <a:ea typeface="Calibri" panose="020F0502020204030204" pitchFamily="34" charset="0"/>
                <a:cs typeface="Calibri" panose="020F0502020204030204" pitchFamily="34" charset="0"/>
              </a:rPr>
              <a:t>when moving from the peak heat months (May) into the early monsoon months (July, August, October). </a:t>
            </a:r>
            <a:endParaRPr lang="en-US" b="1" dirty="0">
              <a:latin typeface="Calibri" panose="020F0502020204030204" pitchFamily="34" charset="0"/>
              <a:ea typeface="Calibri" panose="020F0502020204030204" pitchFamily="34" charset="0"/>
              <a:cs typeface="Calibri" panose="020F0502020204030204" pitchFamily="34" charset="0"/>
            </a:endParaRPr>
          </a:p>
          <a:p>
            <a:r>
              <a:rPr lang="en-US" b="1" dirty="0">
                <a:latin typeface="Calibri" panose="020F0502020204030204" pitchFamily="34" charset="0"/>
                <a:ea typeface="Calibri" panose="020F0502020204030204" pitchFamily="34" charset="0"/>
                <a:cs typeface="Calibri" panose="020F0502020204030204" pitchFamily="34" charset="0"/>
              </a:rPr>
              <a:t>Coolest Period and Post-Monsoon Warmth: </a:t>
            </a:r>
            <a:r>
              <a:rPr lang="en-US" dirty="0">
                <a:latin typeface="Calibri" panose="020F0502020204030204" pitchFamily="34" charset="0"/>
                <a:ea typeface="Calibri" panose="020F0502020204030204" pitchFamily="34" charset="0"/>
                <a:cs typeface="Calibri" panose="020F0502020204030204" pitchFamily="34" charset="0"/>
              </a:rPr>
              <a:t>December is the coolest month on average, with the maximum temperature dropping to around </a:t>
            </a:r>
            <a:r>
              <a:rPr lang="en-US" b="1" dirty="0">
                <a:latin typeface="Calibri" panose="020F0502020204030204" pitchFamily="34" charset="0"/>
                <a:ea typeface="Calibri" panose="020F0502020204030204" pitchFamily="34" charset="0"/>
                <a:cs typeface="Calibri" panose="020F0502020204030204" pitchFamily="34" charset="0"/>
              </a:rPr>
              <a:t>37°</a:t>
            </a:r>
            <a:endParaRPr lang="en-IN" dirty="0">
              <a:latin typeface="Calibri" panose="020F0502020204030204" pitchFamily="34" charset="0"/>
              <a:ea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FC635E8-FEBD-5EB5-46C9-5FA03DB43A9C}"/>
              </a:ext>
            </a:extLst>
          </p:cNvPr>
          <p:cNvPicPr>
            <a:picLocks noChangeAspect="1"/>
          </p:cNvPicPr>
          <p:nvPr/>
        </p:nvPicPr>
        <p:blipFill>
          <a:blip r:embed="rId2"/>
          <a:stretch>
            <a:fillRect/>
          </a:stretch>
        </p:blipFill>
        <p:spPr>
          <a:xfrm>
            <a:off x="2914809" y="1145565"/>
            <a:ext cx="6362381" cy="2267266"/>
          </a:xfrm>
          <a:prstGeom prst="rect">
            <a:avLst/>
          </a:prstGeom>
        </p:spPr>
      </p:pic>
    </p:spTree>
    <p:extLst>
      <p:ext uri="{BB962C8B-B14F-4D97-AF65-F5344CB8AC3E}">
        <p14:creationId xmlns:p14="http://schemas.microsoft.com/office/powerpoint/2010/main" val="20422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48BAF-6509-992D-1A03-565159AD1C6E}"/>
              </a:ext>
            </a:extLst>
          </p:cNvPr>
          <p:cNvSpPr>
            <a:spLocks noGrp="1"/>
          </p:cNvSpPr>
          <p:nvPr>
            <p:ph type="title"/>
          </p:nvPr>
        </p:nvSpPr>
        <p:spPr>
          <a:xfrm>
            <a:off x="565638" y="562707"/>
            <a:ext cx="10515600" cy="685800"/>
          </a:xfrm>
        </p:spPr>
        <p:txBody>
          <a:bodyPr>
            <a:normAutofit fontScale="90000"/>
          </a:bodyPr>
          <a:lstStyle/>
          <a:p>
            <a:r>
              <a:rPr lang="en-IN" sz="3400" b="1" dirty="0">
                <a:solidFill>
                  <a:srgbClr val="FF0000"/>
                </a:solidFill>
                <a:latin typeface="Times New Roman" panose="02020603050405020304" pitchFamily="18" charset="0"/>
                <a:cs typeface="Times New Roman" panose="02020603050405020304" pitchFamily="18" charset="0"/>
              </a:rPr>
              <a:t>What is the 5 highest temperature by District in year 2023 ?</a:t>
            </a:r>
          </a:p>
        </p:txBody>
      </p:sp>
      <p:sp>
        <p:nvSpPr>
          <p:cNvPr id="3" name="Text Placeholder 2">
            <a:extLst>
              <a:ext uri="{FF2B5EF4-FFF2-40B4-BE49-F238E27FC236}">
                <a16:creationId xmlns:a16="http://schemas.microsoft.com/office/drawing/2014/main" id="{429C46CA-8C57-79D5-5FB6-5A14FC83EB58}"/>
              </a:ext>
            </a:extLst>
          </p:cNvPr>
          <p:cNvSpPr>
            <a:spLocks noGrp="1"/>
          </p:cNvSpPr>
          <p:nvPr>
            <p:ph type="body" idx="1"/>
          </p:nvPr>
        </p:nvSpPr>
        <p:spPr>
          <a:xfrm>
            <a:off x="650632" y="1600200"/>
            <a:ext cx="6348046" cy="4576762"/>
          </a:xfrm>
        </p:spPr>
        <p:txBody>
          <a:bodyPr>
            <a:no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All five listed districts have recorded an absolute maximum temperature of </a:t>
            </a:r>
            <a:r>
              <a:rPr lang="en-US" sz="2400" b="1" dirty="0">
                <a:latin typeface="Calibri" panose="020F0502020204030204" pitchFamily="34" charset="0"/>
                <a:ea typeface="Calibri" panose="020F0502020204030204" pitchFamily="34" charset="0"/>
                <a:cs typeface="Calibri" panose="020F0502020204030204" pitchFamily="34" charset="0"/>
              </a:rPr>
              <a:t>46°C </a:t>
            </a:r>
            <a:r>
              <a:rPr lang="en-US" sz="2400" dirty="0">
                <a:latin typeface="Calibri" panose="020F0502020204030204" pitchFamily="34" charset="0"/>
                <a:ea typeface="Calibri" panose="020F0502020204030204" pitchFamily="34" charset="0"/>
                <a:cs typeface="Calibri" panose="020F0502020204030204" pitchFamily="34" charset="0"/>
              </a:rPr>
              <a:t>or higher at some point in the dataset.</a:t>
            </a:r>
          </a:p>
          <a:p>
            <a:r>
              <a:rPr lang="en-US" sz="2400" b="1" dirty="0">
                <a:latin typeface="Calibri" panose="020F0502020204030204" pitchFamily="34" charset="0"/>
                <a:ea typeface="Calibri" panose="020F0502020204030204" pitchFamily="34" charset="0"/>
                <a:cs typeface="Calibri" panose="020F0502020204030204" pitchFamily="34" charset="0"/>
              </a:rPr>
              <a:t>Khammam</a:t>
            </a:r>
            <a:r>
              <a:rPr lang="en-US" sz="2400" dirty="0">
                <a:latin typeface="Calibri" panose="020F0502020204030204" pitchFamily="34" charset="0"/>
                <a:ea typeface="Calibri" panose="020F0502020204030204" pitchFamily="34" charset="0"/>
                <a:cs typeface="Calibri" panose="020F0502020204030204" pitchFamily="34" charset="0"/>
              </a:rPr>
              <a:t> District recorded the single highest temperature in the dataset, peaking at </a:t>
            </a:r>
            <a:r>
              <a:rPr lang="en-US" sz="2400" b="1" dirty="0">
                <a:latin typeface="Calibri" panose="020F0502020204030204" pitchFamily="34" charset="0"/>
                <a:ea typeface="Calibri" panose="020F0502020204030204" pitchFamily="34" charset="0"/>
                <a:cs typeface="Calibri" panose="020F0502020204030204" pitchFamily="34" charset="0"/>
              </a:rPr>
              <a:t>47°C.</a:t>
            </a:r>
          </a:p>
          <a:p>
            <a:r>
              <a:rPr lang="en-US" sz="2400" dirty="0">
                <a:latin typeface="Calibri" panose="020F0502020204030204" pitchFamily="34" charset="0"/>
                <a:ea typeface="Calibri" panose="020F0502020204030204" pitchFamily="34" charset="0"/>
                <a:cs typeface="Calibri" panose="020F0502020204030204" pitchFamily="34" charset="0"/>
              </a:rPr>
              <a:t>While Khammam is the highest, the difference between the absolute record high and the other four districts (</a:t>
            </a:r>
            <a:r>
              <a:rPr lang="en-US" sz="2400" b="1" dirty="0" err="1">
                <a:latin typeface="Calibri" panose="020F0502020204030204" pitchFamily="34" charset="0"/>
                <a:ea typeface="Calibri" panose="020F0502020204030204" pitchFamily="34" charset="0"/>
                <a:cs typeface="Calibri" panose="020F0502020204030204" pitchFamily="34" charset="0"/>
              </a:rPr>
              <a:t>Bhadradri</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Kothagudem</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Peddapalli</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Suryapet</a:t>
            </a:r>
            <a:r>
              <a:rPr lang="en-US" sz="2400" b="1" dirty="0">
                <a:latin typeface="Calibri" panose="020F0502020204030204" pitchFamily="34" charset="0"/>
                <a:ea typeface="Calibri" panose="020F0502020204030204" pitchFamily="34" charset="0"/>
                <a:cs typeface="Calibri" panose="020F0502020204030204" pitchFamily="34" charset="0"/>
              </a:rPr>
              <a:t>, and Jayashankar</a:t>
            </a:r>
            <a:r>
              <a:rPr lang="en-US" sz="2400" dirty="0">
                <a:latin typeface="Calibri" panose="020F0502020204030204" pitchFamily="34" charset="0"/>
                <a:ea typeface="Calibri" panose="020F0502020204030204" pitchFamily="34" charset="0"/>
                <a:cs typeface="Calibri" panose="020F0502020204030204" pitchFamily="34" charset="0"/>
              </a:rPr>
              <a:t>) is only </a:t>
            </a:r>
            <a:r>
              <a:rPr lang="en-US" sz="2400" b="1" dirty="0">
                <a:latin typeface="Calibri" panose="020F0502020204030204" pitchFamily="34" charset="0"/>
                <a:ea typeface="Calibri" panose="020F0502020204030204" pitchFamily="34" charset="0"/>
                <a:cs typeface="Calibri" panose="020F0502020204030204" pitchFamily="34" charset="0"/>
              </a:rPr>
              <a:t>1°C</a:t>
            </a:r>
            <a:r>
              <a:rPr lang="en-US" sz="2400" dirty="0">
                <a:latin typeface="Calibri" panose="020F0502020204030204" pitchFamily="34" charset="0"/>
                <a:ea typeface="Calibri" panose="020F0502020204030204" pitchFamily="34" charset="0"/>
                <a:cs typeface="Calibri" panose="020F0502020204030204" pitchFamily="34" charset="0"/>
              </a:rPr>
              <a:t>.</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9DF442A5-0154-C319-DF8A-CDB1D7B4BB3C}"/>
              </a:ext>
            </a:extLst>
          </p:cNvPr>
          <p:cNvPicPr>
            <a:picLocks noChangeAspect="1"/>
          </p:cNvPicPr>
          <p:nvPr/>
        </p:nvPicPr>
        <p:blipFill>
          <a:blip r:embed="rId2"/>
          <a:stretch>
            <a:fillRect/>
          </a:stretch>
        </p:blipFill>
        <p:spPr>
          <a:xfrm>
            <a:off x="7323991" y="2176618"/>
            <a:ext cx="4659923" cy="28197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89091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1C589-F72D-65BE-BBA6-29797C8F12D4}"/>
              </a:ext>
            </a:extLst>
          </p:cNvPr>
          <p:cNvSpPr>
            <a:spLocks noGrp="1"/>
          </p:cNvSpPr>
          <p:nvPr>
            <p:ph type="title"/>
          </p:nvPr>
        </p:nvSpPr>
        <p:spPr>
          <a:xfrm>
            <a:off x="603738" y="557945"/>
            <a:ext cx="10984523" cy="1009651"/>
          </a:xfrm>
        </p:spPr>
        <p:txBody>
          <a:bodyPr>
            <a:noAutofit/>
          </a:bodyPr>
          <a:lstStyle/>
          <a:p>
            <a:r>
              <a:rPr lang="en-US" sz="3400" b="1" dirty="0">
                <a:solidFill>
                  <a:srgbClr val="FF0000"/>
                </a:solidFill>
                <a:latin typeface="Times New Roman" panose="02020603050405020304" pitchFamily="18" charset="0"/>
                <a:cs typeface="Times New Roman" panose="02020603050405020304" pitchFamily="18" charset="0"/>
              </a:rPr>
              <a:t>Highest Rainfall Occurred in Top 5 Districts.</a:t>
            </a:r>
            <a:endParaRPr lang="en-IN" sz="3400" b="1"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5F6BAF6C-5C0A-67B4-43F6-806B5BC28921}"/>
              </a:ext>
            </a:extLst>
          </p:cNvPr>
          <p:cNvSpPr>
            <a:spLocks noGrp="1"/>
          </p:cNvSpPr>
          <p:nvPr>
            <p:ph type="body" idx="1"/>
          </p:nvPr>
        </p:nvSpPr>
        <p:spPr>
          <a:xfrm>
            <a:off x="5556739" y="1430436"/>
            <a:ext cx="6268916" cy="4351338"/>
          </a:xfrm>
        </p:spPr>
        <p:txBody>
          <a:bodyPr>
            <a:normAutofit fontScale="85000" lnSpcReduction="20000"/>
          </a:bodyPr>
          <a:lstStyle/>
          <a:p>
            <a:pPr marL="114300" indent="0">
              <a:buNone/>
            </a:pPr>
            <a:endParaRPr lang="en-US" dirty="0">
              <a:latin typeface="Calibri" panose="020F0502020204030204" pitchFamily="34" charset="0"/>
              <a:ea typeface="Calibri" panose="020F0502020204030204" pitchFamily="34" charset="0"/>
              <a:cs typeface="Calibri" panose="020F0502020204030204" pitchFamily="34" charset="0"/>
            </a:endParaRPr>
          </a:p>
          <a:p>
            <a:pPr marL="114300" indent="0">
              <a:buNone/>
            </a:pPr>
            <a:r>
              <a:rPr lang="en-US" b="1" dirty="0">
                <a:latin typeface="Calibri" panose="020F0502020204030204" pitchFamily="34" charset="0"/>
                <a:ea typeface="Calibri" panose="020F0502020204030204" pitchFamily="34" charset="0"/>
                <a:cs typeface="Calibri" panose="020F0502020204030204" pitchFamily="34" charset="0"/>
              </a:rPr>
              <a:t>1. Nizamabad is the Rain Leader</a:t>
            </a:r>
          </a:p>
          <a:p>
            <a:pPr marL="114300" indent="0">
              <a:buNone/>
            </a:pPr>
            <a:r>
              <a:rPr lang="en-US" dirty="0">
                <a:latin typeface="Calibri" panose="020F0502020204030204" pitchFamily="34" charset="0"/>
                <a:ea typeface="Calibri" panose="020F0502020204030204" pitchFamily="34" charset="0"/>
                <a:cs typeface="Calibri" panose="020F0502020204030204" pitchFamily="34" charset="0"/>
              </a:rPr>
              <a:t>Nizamabad District received the highest total rainfall, accounting for over a quarter (26.27%) of the precipitation among these five regions.</a:t>
            </a:r>
          </a:p>
          <a:p>
            <a:pPr marL="114300" indent="0">
              <a:buNone/>
            </a:pPr>
            <a:endParaRPr lang="en-US" dirty="0">
              <a:latin typeface="Calibri" panose="020F0502020204030204" pitchFamily="34" charset="0"/>
              <a:ea typeface="Calibri" panose="020F0502020204030204" pitchFamily="34" charset="0"/>
              <a:cs typeface="Calibri" panose="020F0502020204030204" pitchFamily="34" charset="0"/>
            </a:endParaRPr>
          </a:p>
          <a:p>
            <a:pPr marL="114300" indent="0">
              <a:buNone/>
            </a:pPr>
            <a:r>
              <a:rPr lang="en-US" b="1" dirty="0">
                <a:latin typeface="Calibri" panose="020F0502020204030204" pitchFamily="34" charset="0"/>
                <a:ea typeface="Calibri" panose="020F0502020204030204" pitchFamily="34" charset="0"/>
                <a:cs typeface="Calibri" panose="020F0502020204030204" pitchFamily="34" charset="0"/>
              </a:rPr>
              <a:t>2. Equal Rainfall Among the Other Districts</a:t>
            </a:r>
          </a:p>
          <a:p>
            <a:pPr marL="114300" indent="0">
              <a:buNone/>
            </a:pPr>
            <a:r>
              <a:rPr lang="en-US" dirty="0">
                <a:latin typeface="Calibri" panose="020F0502020204030204" pitchFamily="34" charset="0"/>
                <a:ea typeface="Calibri" panose="020F0502020204030204" pitchFamily="34" charset="0"/>
                <a:cs typeface="Calibri" panose="020F0502020204030204" pitchFamily="34" charset="0"/>
              </a:rPr>
              <a:t>Four of the five districts (</a:t>
            </a:r>
            <a:r>
              <a:rPr lang="en-US" dirty="0" err="1">
                <a:latin typeface="Calibri" panose="020F0502020204030204" pitchFamily="34" charset="0"/>
                <a:ea typeface="Calibri" panose="020F0502020204030204" pitchFamily="34" charset="0"/>
                <a:cs typeface="Calibri" panose="020F0502020204030204" pitchFamily="34" charset="0"/>
              </a:rPr>
              <a:t>Bhadradri</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Kothagudem</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Siddipet</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Kamareddy</a:t>
            </a:r>
            <a:r>
              <a:rPr lang="en-US" dirty="0">
                <a:latin typeface="Calibri" panose="020F0502020204030204" pitchFamily="34" charset="0"/>
                <a:ea typeface="Calibri" panose="020F0502020204030204" pitchFamily="34" charset="0"/>
                <a:cs typeface="Calibri" panose="020F0502020204030204" pitchFamily="34" charset="0"/>
              </a:rPr>
              <a:t>, and Nirmal) show a remarkably similar rainfall sum, each contributing between 17% and 20% of the total rainfall.</a:t>
            </a:r>
          </a:p>
          <a:p>
            <a:pPr marL="114300" indent="0">
              <a:buNone/>
            </a:pP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7E83AC3B-BAD1-C1A7-E4AE-E4AABDFFAFB0}"/>
              </a:ext>
            </a:extLst>
          </p:cNvPr>
          <p:cNvPicPr>
            <a:picLocks noChangeAspect="1"/>
          </p:cNvPicPr>
          <p:nvPr/>
        </p:nvPicPr>
        <p:blipFill>
          <a:blip r:embed="rId2"/>
          <a:stretch>
            <a:fillRect/>
          </a:stretch>
        </p:blipFill>
        <p:spPr>
          <a:xfrm>
            <a:off x="366345" y="1980388"/>
            <a:ext cx="4733193" cy="28972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95780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464FB-3E62-D600-EDA7-6A0EEE3D8F8E}"/>
              </a:ext>
            </a:extLst>
          </p:cNvPr>
          <p:cNvSpPr>
            <a:spLocks noGrp="1"/>
          </p:cNvSpPr>
          <p:nvPr>
            <p:ph type="title"/>
          </p:nvPr>
        </p:nvSpPr>
        <p:spPr>
          <a:xfrm>
            <a:off x="369277" y="675382"/>
            <a:ext cx="10984523" cy="802665"/>
          </a:xfrm>
        </p:spPr>
        <p:txBody>
          <a:bodyPr>
            <a:normAutofit fontScale="90000"/>
          </a:bodyPr>
          <a:lstStyle/>
          <a:p>
            <a:r>
              <a:rPr lang="en-IN" sz="3400" b="1" dirty="0">
                <a:solidFill>
                  <a:srgbClr val="FF0000"/>
                </a:solidFill>
                <a:latin typeface="Times New Roman" panose="02020603050405020304" pitchFamily="18" charset="0"/>
                <a:cs typeface="Times New Roman" panose="02020603050405020304" pitchFamily="18" charset="0"/>
              </a:rPr>
              <a:t>Top 6 Mandal having Highest average of maximum temperature and humidity.</a:t>
            </a:r>
          </a:p>
        </p:txBody>
      </p:sp>
      <p:sp>
        <p:nvSpPr>
          <p:cNvPr id="3" name="Text Placeholder 2">
            <a:extLst>
              <a:ext uri="{FF2B5EF4-FFF2-40B4-BE49-F238E27FC236}">
                <a16:creationId xmlns:a16="http://schemas.microsoft.com/office/drawing/2014/main" id="{864060A3-4214-E2C3-1BF3-01C95A19F702}"/>
              </a:ext>
            </a:extLst>
          </p:cNvPr>
          <p:cNvSpPr>
            <a:spLocks noGrp="1"/>
          </p:cNvSpPr>
          <p:nvPr>
            <p:ph type="body" idx="1"/>
          </p:nvPr>
        </p:nvSpPr>
        <p:spPr>
          <a:xfrm>
            <a:off x="369277" y="1825625"/>
            <a:ext cx="5635869" cy="4351338"/>
          </a:xfrm>
        </p:spPr>
        <p:txBody>
          <a:bodyPr>
            <a:normAutofit fontScale="85000" lnSpcReduction="10000"/>
          </a:bodyPr>
          <a:lstStyle/>
          <a:p>
            <a:r>
              <a:rPr lang="en-US" dirty="0">
                <a:latin typeface="Calibri" panose="020F0502020204030204" pitchFamily="34" charset="0"/>
                <a:ea typeface="Calibri" panose="020F0502020204030204" pitchFamily="34" charset="0"/>
                <a:cs typeface="Calibri" panose="020F0502020204030204" pitchFamily="34" charset="0"/>
              </a:rPr>
              <a:t>All listed Mandals (6 of them) recorded an average maximum temperature of 40</a:t>
            </a:r>
            <a:r>
              <a:rPr lang="en-US" b="1" dirty="0">
                <a:latin typeface="Calibri" panose="020F0502020204030204" pitchFamily="34" charset="0"/>
                <a:ea typeface="Calibri" panose="020F0502020204030204" pitchFamily="34" charset="0"/>
                <a:cs typeface="Calibri" panose="020F0502020204030204" pitchFamily="34" charset="0"/>
              </a:rPr>
              <a:t>°C</a:t>
            </a:r>
            <a:r>
              <a:rPr lang="en-US" dirty="0">
                <a:latin typeface="Calibri" panose="020F0502020204030204" pitchFamily="34" charset="0"/>
                <a:ea typeface="Calibri" panose="020F0502020204030204" pitchFamily="34" charset="0"/>
                <a:cs typeface="Calibri" panose="020F0502020204030204" pitchFamily="34" charset="0"/>
              </a:rPr>
              <a:t> or higher (e.g., </a:t>
            </a:r>
            <a:r>
              <a:rPr lang="en-US" b="1" dirty="0" err="1">
                <a:latin typeface="Calibri" panose="020F0502020204030204" pitchFamily="34" charset="0"/>
                <a:ea typeface="Calibri" panose="020F0502020204030204" pitchFamily="34" charset="0"/>
                <a:cs typeface="Calibri" panose="020F0502020204030204" pitchFamily="34" charset="0"/>
              </a:rPr>
              <a:t>Kouthala</a:t>
            </a:r>
            <a:r>
              <a:rPr lang="en-US" dirty="0">
                <a:latin typeface="Calibri" panose="020F0502020204030204" pitchFamily="34" charset="0"/>
                <a:ea typeface="Calibri" panose="020F0502020204030204" pitchFamily="34" charset="0"/>
                <a:cs typeface="Calibri" panose="020F0502020204030204" pitchFamily="34" charset="0"/>
              </a:rPr>
              <a:t> at 40.28</a:t>
            </a:r>
            <a:r>
              <a:rPr lang="en-US" b="1" dirty="0">
                <a:latin typeface="Calibri" panose="020F0502020204030204" pitchFamily="34" charset="0"/>
                <a:ea typeface="Calibri" panose="020F0502020204030204" pitchFamily="34" charset="0"/>
                <a:cs typeface="Calibri" panose="020F0502020204030204" pitchFamily="34" charset="0"/>
              </a:rPr>
              <a:t> °C </a:t>
            </a:r>
            <a:r>
              <a:rPr lang="en-US" dirty="0">
                <a:latin typeface="Calibri" panose="020F0502020204030204" pitchFamily="34" charset="0"/>
                <a:ea typeface="Calibri" panose="020F0502020204030204" pitchFamily="34" charset="0"/>
                <a:cs typeface="Calibri" panose="020F0502020204030204" pitchFamily="34" charset="0"/>
              </a:rPr>
              <a:t>)</a:t>
            </a:r>
          </a:p>
          <a:p>
            <a:r>
              <a:rPr lang="en-US" dirty="0">
                <a:latin typeface="Calibri" panose="020F0502020204030204" pitchFamily="34" charset="0"/>
                <a:ea typeface="Calibri" panose="020F0502020204030204" pitchFamily="34" charset="0"/>
                <a:cs typeface="Calibri" panose="020F0502020204030204" pitchFamily="34" charset="0"/>
              </a:rPr>
              <a:t>Despite having similar high temperatures, Humidity levels show extreme variation.</a:t>
            </a:r>
          </a:p>
          <a:p>
            <a:r>
              <a:rPr lang="en-US" dirty="0">
                <a:latin typeface="Calibri" panose="020F0502020204030204" pitchFamily="34" charset="0"/>
                <a:ea typeface="Calibri" panose="020F0502020204030204" pitchFamily="34" charset="0"/>
                <a:cs typeface="Calibri" panose="020F0502020204030204" pitchFamily="34" charset="0"/>
              </a:rPr>
              <a:t>The Mandal of </a:t>
            </a:r>
            <a:r>
              <a:rPr lang="en-US" b="1" dirty="0">
                <a:latin typeface="Calibri" panose="020F0502020204030204" pitchFamily="34" charset="0"/>
                <a:ea typeface="Calibri" panose="020F0502020204030204" pitchFamily="34" charset="0"/>
                <a:cs typeface="Calibri" panose="020F0502020204030204" pitchFamily="34" charset="0"/>
              </a:rPr>
              <a:t>Mallapur</a:t>
            </a:r>
            <a:r>
              <a:rPr lang="en-US" dirty="0">
                <a:latin typeface="Calibri" panose="020F0502020204030204" pitchFamily="34" charset="0"/>
                <a:ea typeface="Calibri" panose="020F0502020204030204" pitchFamily="34" charset="0"/>
                <a:cs typeface="Calibri" panose="020F0502020204030204" pitchFamily="34" charset="0"/>
              </a:rPr>
              <a:t> (40.75</a:t>
            </a:r>
            <a:r>
              <a:rPr lang="en-US" b="1" dirty="0">
                <a:latin typeface="Calibri" panose="020F0502020204030204" pitchFamily="34" charset="0"/>
                <a:ea typeface="Calibri" panose="020F0502020204030204" pitchFamily="34" charset="0"/>
                <a:cs typeface="Calibri" panose="020F0502020204030204" pitchFamily="34" charset="0"/>
              </a:rPr>
              <a:t> °C </a:t>
            </a:r>
            <a:r>
              <a:rPr lang="en-US" dirty="0">
                <a:latin typeface="Calibri" panose="020F0502020204030204" pitchFamily="34" charset="0"/>
                <a:ea typeface="Calibri" panose="020F0502020204030204" pitchFamily="34" charset="0"/>
                <a:cs typeface="Calibri" panose="020F0502020204030204" pitchFamily="34" charset="0"/>
              </a:rPr>
              <a:t>) and </a:t>
            </a:r>
            <a:r>
              <a:rPr lang="en-US" b="1" dirty="0" err="1">
                <a:latin typeface="Calibri" panose="020F0502020204030204" pitchFamily="34" charset="0"/>
                <a:ea typeface="Calibri" panose="020F0502020204030204" pitchFamily="34" charset="0"/>
                <a:cs typeface="Calibri" panose="020F0502020204030204" pitchFamily="34" charset="0"/>
              </a:rPr>
              <a:t>Velgatoor</a:t>
            </a:r>
            <a:r>
              <a:rPr lang="en-US" dirty="0">
                <a:latin typeface="Calibri" panose="020F0502020204030204" pitchFamily="34" charset="0"/>
                <a:ea typeface="Calibri" panose="020F0502020204030204" pitchFamily="34" charset="0"/>
                <a:cs typeface="Calibri" panose="020F0502020204030204" pitchFamily="34" charset="0"/>
              </a:rPr>
              <a:t> (40.56</a:t>
            </a:r>
            <a:r>
              <a:rPr lang="en-US" b="1" dirty="0">
                <a:latin typeface="Calibri" panose="020F0502020204030204" pitchFamily="34" charset="0"/>
                <a:ea typeface="Calibri" panose="020F0502020204030204" pitchFamily="34" charset="0"/>
                <a:cs typeface="Calibri" panose="020F0502020204030204" pitchFamily="34" charset="0"/>
              </a:rPr>
              <a:t> °C </a:t>
            </a:r>
            <a:r>
              <a:rPr lang="en-US" dirty="0">
                <a:latin typeface="Calibri" panose="020F0502020204030204" pitchFamily="34" charset="0"/>
                <a:ea typeface="Calibri" panose="020F0502020204030204" pitchFamily="34" charset="0"/>
                <a:cs typeface="Calibri" panose="020F0502020204030204" pitchFamily="34" charset="0"/>
              </a:rPr>
              <a:t>) are the two most critical areas, as they combine both the highest average temperatures and significantly high humidity (87.88% and 91.03% respectively)</a:t>
            </a:r>
            <a:endParaRPr lang="en-IN"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4C22714F-CB3B-E8A3-3726-4EBFC6E72AEB}"/>
              </a:ext>
            </a:extLst>
          </p:cNvPr>
          <p:cNvPicPr>
            <a:picLocks noChangeAspect="1"/>
          </p:cNvPicPr>
          <p:nvPr/>
        </p:nvPicPr>
        <p:blipFill>
          <a:blip r:embed="rId2"/>
          <a:stretch>
            <a:fillRect/>
          </a:stretch>
        </p:blipFill>
        <p:spPr>
          <a:xfrm>
            <a:off x="6441833" y="2407823"/>
            <a:ext cx="5658640" cy="24292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95531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CE07A-8FEE-6998-9D11-241A4BFE251D}"/>
              </a:ext>
            </a:extLst>
          </p:cNvPr>
          <p:cNvSpPr>
            <a:spLocks noGrp="1"/>
          </p:cNvSpPr>
          <p:nvPr>
            <p:ph type="title"/>
          </p:nvPr>
        </p:nvSpPr>
        <p:spPr>
          <a:xfrm>
            <a:off x="290145" y="365125"/>
            <a:ext cx="11676185" cy="1325563"/>
          </a:xfrm>
        </p:spPr>
        <p:txBody>
          <a:bodyPr>
            <a:noAutofit/>
          </a:bodyPr>
          <a:lstStyle/>
          <a:p>
            <a:r>
              <a:rPr lang="en-IN" sz="3400" b="1" dirty="0">
                <a:solidFill>
                  <a:srgbClr val="FF0000"/>
                </a:solidFill>
                <a:latin typeface="Times New Roman" panose="02020603050405020304" pitchFamily="18" charset="0"/>
                <a:cs typeface="Times New Roman" panose="02020603050405020304" pitchFamily="18" charset="0"/>
              </a:rPr>
              <a:t>Top 5 Average of Min Wind Speed (kmph) by District.</a:t>
            </a:r>
          </a:p>
        </p:txBody>
      </p:sp>
      <p:sp>
        <p:nvSpPr>
          <p:cNvPr id="3" name="Text Placeholder 2">
            <a:extLst>
              <a:ext uri="{FF2B5EF4-FFF2-40B4-BE49-F238E27FC236}">
                <a16:creationId xmlns:a16="http://schemas.microsoft.com/office/drawing/2014/main" id="{F8376A27-020D-08ED-6105-B8EAE4122972}"/>
              </a:ext>
            </a:extLst>
          </p:cNvPr>
          <p:cNvSpPr>
            <a:spLocks noGrp="1"/>
          </p:cNvSpPr>
          <p:nvPr>
            <p:ph type="body" idx="1"/>
          </p:nvPr>
        </p:nvSpPr>
        <p:spPr>
          <a:xfrm>
            <a:off x="5645774" y="1825625"/>
            <a:ext cx="6320558" cy="4351338"/>
          </a:xfrm>
        </p:spPr>
        <p:txBody>
          <a:bodyPr>
            <a:normAutofit fontScale="85000" lnSpcReduction="20000"/>
          </a:bodyPr>
          <a:lstStyle/>
          <a:p>
            <a:r>
              <a:rPr lang="en-US" b="1" dirty="0">
                <a:latin typeface="Calibri" panose="020F0502020204030204" pitchFamily="34" charset="0"/>
                <a:ea typeface="Calibri" panose="020F0502020204030204" pitchFamily="34" charset="0"/>
                <a:cs typeface="Calibri" panose="020F0502020204030204" pitchFamily="34" charset="0"/>
              </a:rPr>
              <a:t>Hyderabad</a:t>
            </a:r>
            <a:r>
              <a:rPr lang="en-US" dirty="0">
                <a:latin typeface="Calibri" panose="020F0502020204030204" pitchFamily="34" charset="0"/>
                <a:ea typeface="Calibri" panose="020F0502020204030204" pitchFamily="34" charset="0"/>
                <a:cs typeface="Calibri" panose="020F0502020204030204" pitchFamily="34" charset="0"/>
              </a:rPr>
              <a:t> has the highest average minimum wind speed at approximately 0.59 kmph. While still very low, this indicates that Hyderabad is the least likely among these five districts to experience completely still (calm) air, suggesting it is consistently the windiest, even at its minimum.</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he other four districts (</a:t>
            </a:r>
            <a:r>
              <a:rPr lang="en-US" b="1" dirty="0" err="1">
                <a:latin typeface="Calibri" panose="020F0502020204030204" pitchFamily="34" charset="0"/>
                <a:ea typeface="Calibri" panose="020F0502020204030204" pitchFamily="34" charset="0"/>
                <a:cs typeface="Calibri" panose="020F0502020204030204" pitchFamily="34" charset="0"/>
              </a:rPr>
              <a:t>Siddipet</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Jogulamba</a:t>
            </a:r>
            <a:r>
              <a:rPr lang="en-US" b="1" dirty="0">
                <a:latin typeface="Calibri" panose="020F0502020204030204" pitchFamily="34" charset="0"/>
                <a:ea typeface="Calibri" panose="020F0502020204030204" pitchFamily="34" charset="0"/>
                <a:cs typeface="Calibri" panose="020F0502020204030204" pitchFamily="34" charset="0"/>
              </a:rPr>
              <a:t> Gadwal, </a:t>
            </a:r>
            <a:r>
              <a:rPr lang="en-US" b="1" dirty="0" err="1">
                <a:latin typeface="Calibri" panose="020F0502020204030204" pitchFamily="34" charset="0"/>
                <a:ea typeface="Calibri" panose="020F0502020204030204" pitchFamily="34" charset="0"/>
                <a:cs typeface="Calibri" panose="020F0502020204030204" pitchFamily="34" charset="0"/>
              </a:rPr>
              <a:t>Medchal</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Malkajgiri</a:t>
            </a:r>
            <a:r>
              <a:rPr lang="en-US" b="1" dirty="0">
                <a:latin typeface="Calibri" panose="020F0502020204030204" pitchFamily="34" charset="0"/>
                <a:ea typeface="Calibri" panose="020F0502020204030204" pitchFamily="34" charset="0"/>
                <a:cs typeface="Calibri" panose="020F0502020204030204" pitchFamily="34" charset="0"/>
              </a:rPr>
              <a:t>, and </a:t>
            </a:r>
            <a:r>
              <a:rPr lang="en-US" b="1" dirty="0" err="1">
                <a:latin typeface="Calibri" panose="020F0502020204030204" pitchFamily="34" charset="0"/>
                <a:ea typeface="Calibri" panose="020F0502020204030204" pitchFamily="34" charset="0"/>
                <a:cs typeface="Calibri" panose="020F0502020204030204" pitchFamily="34" charset="0"/>
              </a:rPr>
              <a:t>Rangareddy</a:t>
            </a:r>
            <a:r>
              <a:rPr lang="en-US" b="1" dirty="0">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show highly consistent average minimum wind speeds, all falling in a narrow range between approximately 0.31 and 0.36 kmph.</a:t>
            </a:r>
          </a:p>
          <a:p>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2709026F-3045-A63E-1ED2-CB19EC17ACB7}"/>
              </a:ext>
            </a:extLst>
          </p:cNvPr>
          <p:cNvPicPr>
            <a:picLocks noChangeAspect="1"/>
          </p:cNvPicPr>
          <p:nvPr/>
        </p:nvPicPr>
        <p:blipFill>
          <a:blip r:embed="rId2"/>
          <a:stretch>
            <a:fillRect/>
          </a:stretch>
        </p:blipFill>
        <p:spPr>
          <a:xfrm>
            <a:off x="564193" y="2040326"/>
            <a:ext cx="5081580" cy="32702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35127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E7E0-CAB2-1F19-8412-2CB1B25C99BA}"/>
              </a:ext>
            </a:extLst>
          </p:cNvPr>
          <p:cNvSpPr>
            <a:spLocks noGrp="1"/>
          </p:cNvSpPr>
          <p:nvPr>
            <p:ph type="title"/>
          </p:nvPr>
        </p:nvSpPr>
        <p:spPr>
          <a:xfrm>
            <a:off x="269631" y="308400"/>
            <a:ext cx="11781693" cy="1325563"/>
          </a:xfrm>
        </p:spPr>
        <p:txBody>
          <a:bodyPr>
            <a:normAutofit/>
          </a:bodyPr>
          <a:lstStyle/>
          <a:p>
            <a:r>
              <a:rPr lang="en-IN" sz="3400" b="1" dirty="0">
                <a:solidFill>
                  <a:srgbClr val="FF0000"/>
                </a:solidFill>
                <a:latin typeface="Times New Roman" panose="02020603050405020304" pitchFamily="18" charset="0"/>
                <a:cs typeface="Times New Roman" panose="02020603050405020304" pitchFamily="18" charset="0"/>
              </a:rPr>
              <a:t>Maximum Humidity and Rainfall occurred by District</a:t>
            </a:r>
          </a:p>
        </p:txBody>
      </p:sp>
      <p:sp>
        <p:nvSpPr>
          <p:cNvPr id="3" name="Text Placeholder 2">
            <a:extLst>
              <a:ext uri="{FF2B5EF4-FFF2-40B4-BE49-F238E27FC236}">
                <a16:creationId xmlns:a16="http://schemas.microsoft.com/office/drawing/2014/main" id="{BFFF47D1-E251-D33C-1B3C-3868083983DC}"/>
              </a:ext>
            </a:extLst>
          </p:cNvPr>
          <p:cNvSpPr>
            <a:spLocks noGrp="1"/>
          </p:cNvSpPr>
          <p:nvPr>
            <p:ph type="body" idx="1"/>
          </p:nvPr>
        </p:nvSpPr>
        <p:spPr>
          <a:xfrm>
            <a:off x="410308" y="1748966"/>
            <a:ext cx="6544407" cy="3360067"/>
          </a:xfrm>
        </p:spPr>
        <p:txBody>
          <a:bodyPr>
            <a:no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All listed districts have a maximum humidity of </a:t>
            </a:r>
            <a:r>
              <a:rPr lang="en-US" sz="2400" b="1" dirty="0">
                <a:latin typeface="Calibri" panose="020F0502020204030204" pitchFamily="34" charset="0"/>
                <a:ea typeface="Calibri" panose="020F0502020204030204" pitchFamily="34" charset="0"/>
                <a:cs typeface="Calibri" panose="020F0502020204030204" pitchFamily="34" charset="0"/>
              </a:rPr>
              <a:t>100%, </a:t>
            </a:r>
            <a:r>
              <a:rPr lang="en-US" sz="2400" dirty="0">
                <a:latin typeface="Calibri" panose="020F0502020204030204" pitchFamily="34" charset="0"/>
                <a:ea typeface="Calibri" panose="020F0502020204030204" pitchFamily="34" charset="0"/>
                <a:cs typeface="Calibri" panose="020F0502020204030204" pitchFamily="34" charset="0"/>
              </a:rPr>
              <a:t>showing high moisture in the air.</a:t>
            </a:r>
          </a:p>
          <a:p>
            <a:r>
              <a:rPr lang="en-US" sz="2400" b="1" dirty="0" err="1">
                <a:latin typeface="Calibri" panose="020F0502020204030204" pitchFamily="34" charset="0"/>
                <a:ea typeface="Calibri" panose="020F0502020204030204" pitchFamily="34" charset="0"/>
                <a:cs typeface="Calibri" panose="020F0502020204030204" pitchFamily="34" charset="0"/>
              </a:rPr>
              <a:t>Hanumakonda</a:t>
            </a:r>
            <a:r>
              <a:rPr lang="en-US" sz="2400" dirty="0">
                <a:latin typeface="Calibri" panose="020F0502020204030204" pitchFamily="34" charset="0"/>
                <a:ea typeface="Calibri" panose="020F0502020204030204" pitchFamily="34" charset="0"/>
                <a:cs typeface="Calibri" panose="020F0502020204030204" pitchFamily="34" charset="0"/>
              </a:rPr>
              <a:t> district received the highest recorded rainfall (</a:t>
            </a:r>
            <a:r>
              <a:rPr lang="en-US" sz="2400" b="1" dirty="0">
                <a:latin typeface="Calibri" panose="020F0502020204030204" pitchFamily="34" charset="0"/>
                <a:ea typeface="Calibri" panose="020F0502020204030204" pitchFamily="34" charset="0"/>
                <a:cs typeface="Calibri" panose="020F0502020204030204" pitchFamily="34" charset="0"/>
              </a:rPr>
              <a:t>460 mm</a:t>
            </a:r>
            <a:r>
              <a:rPr lang="en-US" sz="2400" dirty="0">
                <a:latin typeface="Calibri" panose="020F0502020204030204" pitchFamily="34" charset="0"/>
                <a:ea typeface="Calibri" panose="020F0502020204030204" pitchFamily="34" charset="0"/>
                <a:cs typeface="Calibri" panose="020F0502020204030204" pitchFamily="34" charset="0"/>
              </a:rPr>
              <a:t>), while Hyderabad had the lowest (</a:t>
            </a:r>
            <a:r>
              <a:rPr lang="en-US" sz="2400" b="1" dirty="0">
                <a:latin typeface="Calibri" panose="020F0502020204030204" pitchFamily="34" charset="0"/>
                <a:ea typeface="Calibri" panose="020F0502020204030204" pitchFamily="34" charset="0"/>
                <a:cs typeface="Calibri" panose="020F0502020204030204" pitchFamily="34" charset="0"/>
              </a:rPr>
              <a:t>98 mm</a:t>
            </a:r>
            <a:r>
              <a:rPr lang="en-US" sz="2400" dirty="0">
                <a:latin typeface="Calibri" panose="020F0502020204030204" pitchFamily="34" charset="0"/>
                <a:ea typeface="Calibri" panose="020F0502020204030204" pitchFamily="34" charset="0"/>
                <a:cs typeface="Calibri" panose="020F0502020204030204" pitchFamily="34" charset="0"/>
              </a:rPr>
              <a:t>).</a:t>
            </a:r>
          </a:p>
          <a:p>
            <a:r>
              <a:rPr lang="en-US" sz="2400" dirty="0">
                <a:latin typeface="Calibri" panose="020F0502020204030204" pitchFamily="34" charset="0"/>
                <a:ea typeface="Calibri" panose="020F0502020204030204" pitchFamily="34" charset="0"/>
                <a:cs typeface="Calibri" panose="020F0502020204030204" pitchFamily="34" charset="0"/>
              </a:rPr>
              <a:t>Most districts with high humidity also received significant rainfall, except </a:t>
            </a:r>
            <a:r>
              <a:rPr lang="en-US" sz="2400" b="1" dirty="0">
                <a:latin typeface="Calibri" panose="020F0502020204030204" pitchFamily="34" charset="0"/>
                <a:ea typeface="Calibri" panose="020F0502020204030204" pitchFamily="34" charset="0"/>
                <a:cs typeface="Calibri" panose="020F0502020204030204" pitchFamily="34" charset="0"/>
              </a:rPr>
              <a:t>Hyderabad</a:t>
            </a:r>
            <a:r>
              <a:rPr lang="en-US" sz="2400" dirty="0">
                <a:latin typeface="Calibri" panose="020F0502020204030204" pitchFamily="34" charset="0"/>
                <a:ea typeface="Calibri" panose="020F0502020204030204" pitchFamily="34" charset="0"/>
                <a:cs typeface="Calibri" panose="020F0502020204030204" pitchFamily="34" charset="0"/>
              </a:rPr>
              <a:t>, which had low rainfall despite high humidity.</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867BB9E9-07AE-5FBD-9613-802648EC55DB}"/>
              </a:ext>
            </a:extLst>
          </p:cNvPr>
          <p:cNvPicPr>
            <a:picLocks noChangeAspect="1"/>
          </p:cNvPicPr>
          <p:nvPr/>
        </p:nvPicPr>
        <p:blipFill>
          <a:blip r:embed="rId2"/>
          <a:stretch>
            <a:fillRect/>
          </a:stretch>
        </p:blipFill>
        <p:spPr>
          <a:xfrm>
            <a:off x="7306409" y="2125049"/>
            <a:ext cx="4549256" cy="27442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59010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8E217-36BB-6C3E-8CAB-6E1011F712D8}"/>
              </a:ext>
            </a:extLst>
          </p:cNvPr>
          <p:cNvSpPr>
            <a:spLocks noGrp="1"/>
          </p:cNvSpPr>
          <p:nvPr>
            <p:ph type="title"/>
          </p:nvPr>
        </p:nvSpPr>
        <p:spPr>
          <a:xfrm>
            <a:off x="613913" y="314327"/>
            <a:ext cx="5685692" cy="591650"/>
          </a:xfrm>
        </p:spPr>
        <p:txBody>
          <a:bodyPr>
            <a:noAutofit/>
          </a:bodyPr>
          <a:lstStyle/>
          <a:p>
            <a:r>
              <a:rPr lang="en-IN" sz="3800" b="1" dirty="0">
                <a:solidFill>
                  <a:srgbClr val="FF0000"/>
                </a:solidFill>
                <a:latin typeface="Calibri" panose="020F0502020204030204" pitchFamily="34" charset="0"/>
                <a:ea typeface="Calibri" panose="020F0502020204030204" pitchFamily="34" charset="0"/>
                <a:cs typeface="Calibri" panose="020F0502020204030204" pitchFamily="34" charset="0"/>
              </a:rPr>
              <a:t>DASHBOARD OVERVIEW</a:t>
            </a:r>
          </a:p>
        </p:txBody>
      </p:sp>
      <p:cxnSp>
        <p:nvCxnSpPr>
          <p:cNvPr id="27" name="Straight Connector 26">
            <a:extLst>
              <a:ext uri="{FF2B5EF4-FFF2-40B4-BE49-F238E27FC236}">
                <a16:creationId xmlns:a16="http://schemas.microsoft.com/office/drawing/2014/main" id="{EDB0BB8D-C9D5-1B66-EA26-412E6116D5B5}"/>
              </a:ext>
            </a:extLst>
          </p:cNvPr>
          <p:cNvCxnSpPr/>
          <p:nvPr/>
        </p:nvCxnSpPr>
        <p:spPr>
          <a:xfrm>
            <a:off x="6187440" y="833120"/>
            <a:ext cx="0" cy="547624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72E5D8AD-5C3A-A9DB-988D-9272768F6447}"/>
              </a:ext>
            </a:extLst>
          </p:cNvPr>
          <p:cNvPicPr>
            <a:picLocks noChangeAspect="1"/>
          </p:cNvPicPr>
          <p:nvPr/>
        </p:nvPicPr>
        <p:blipFill>
          <a:blip r:embed="rId2"/>
          <a:stretch>
            <a:fillRect/>
          </a:stretch>
        </p:blipFill>
        <p:spPr>
          <a:xfrm>
            <a:off x="613913" y="3673222"/>
            <a:ext cx="5410299" cy="23815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BE73F2B5-96EA-DB40-8E34-8592D5D590F3}"/>
              </a:ext>
            </a:extLst>
          </p:cNvPr>
          <p:cNvPicPr>
            <a:picLocks noChangeAspect="1"/>
          </p:cNvPicPr>
          <p:nvPr/>
        </p:nvPicPr>
        <p:blipFill>
          <a:blip r:embed="rId3"/>
          <a:stretch>
            <a:fillRect/>
          </a:stretch>
        </p:blipFill>
        <p:spPr>
          <a:xfrm>
            <a:off x="613913" y="970278"/>
            <a:ext cx="5338825" cy="24587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57EA3361-8544-2237-A8D8-B035C0FD347D}"/>
              </a:ext>
            </a:extLst>
          </p:cNvPr>
          <p:cNvPicPr>
            <a:picLocks noChangeAspect="1"/>
          </p:cNvPicPr>
          <p:nvPr/>
        </p:nvPicPr>
        <p:blipFill>
          <a:blip r:embed="rId4"/>
          <a:stretch>
            <a:fillRect/>
          </a:stretch>
        </p:blipFill>
        <p:spPr>
          <a:xfrm>
            <a:off x="6358350" y="970278"/>
            <a:ext cx="5402613" cy="24587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D987B204-5902-F606-972C-F3CDABB11C29}"/>
              </a:ext>
            </a:extLst>
          </p:cNvPr>
          <p:cNvPicPr>
            <a:picLocks noChangeAspect="1"/>
          </p:cNvPicPr>
          <p:nvPr/>
        </p:nvPicPr>
        <p:blipFill>
          <a:blip r:embed="rId5"/>
          <a:stretch>
            <a:fillRect/>
          </a:stretch>
        </p:blipFill>
        <p:spPr>
          <a:xfrm>
            <a:off x="6358350" y="3673222"/>
            <a:ext cx="5402610" cy="23815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51797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272F0-81B0-1CA0-3F57-180461ADF25D}"/>
              </a:ext>
            </a:extLst>
          </p:cNvPr>
          <p:cNvSpPr>
            <a:spLocks noGrp="1"/>
          </p:cNvSpPr>
          <p:nvPr>
            <p:ph type="title"/>
          </p:nvPr>
        </p:nvSpPr>
        <p:spPr>
          <a:xfrm>
            <a:off x="838200" y="312371"/>
            <a:ext cx="10515600" cy="1325563"/>
          </a:xfrm>
        </p:spPr>
        <p:txBody>
          <a:bodyPr/>
          <a:lstStyle/>
          <a:p>
            <a:r>
              <a:rPr lang="en-IN" b="1" dirty="0">
                <a:solidFill>
                  <a:srgbClr val="FF0000"/>
                </a:solidFill>
                <a:latin typeface="Calibri" panose="020F0502020204030204" pitchFamily="34" charset="0"/>
                <a:ea typeface="Calibri" panose="020F0502020204030204" pitchFamily="34" charset="0"/>
                <a:cs typeface="Calibri" panose="020F0502020204030204" pitchFamily="34" charset="0"/>
              </a:rPr>
              <a:t>CONCLUSION</a:t>
            </a:r>
          </a:p>
        </p:txBody>
      </p:sp>
      <p:sp>
        <p:nvSpPr>
          <p:cNvPr id="3" name="Text Placeholder 2">
            <a:extLst>
              <a:ext uri="{FF2B5EF4-FFF2-40B4-BE49-F238E27FC236}">
                <a16:creationId xmlns:a16="http://schemas.microsoft.com/office/drawing/2014/main" id="{DFACE85B-75C1-2E5D-7ABC-D3E1A95FCEFD}"/>
              </a:ext>
            </a:extLst>
          </p:cNvPr>
          <p:cNvSpPr>
            <a:spLocks noGrp="1"/>
          </p:cNvSpPr>
          <p:nvPr>
            <p:ph type="body" idx="1"/>
          </p:nvPr>
        </p:nvSpPr>
        <p:spPr/>
        <p:txBody>
          <a:bodyPr>
            <a:normAutofit fontScale="92500" lnSpcReduction="10000"/>
          </a:bodyPr>
          <a:lstStyle/>
          <a:p>
            <a:r>
              <a:rPr lang="en-US" dirty="0"/>
              <a:t>The Telangana Weather Analysis project successfully established a centralized, interactive Power BI dashboard built upon four years (2021-2024) of daily weather data. </a:t>
            </a:r>
          </a:p>
          <a:p>
            <a:r>
              <a:rPr lang="en-US" dirty="0"/>
              <a:t> Visualization of the data clearly confirmed pronounced seasonal patterns. </a:t>
            </a:r>
          </a:p>
          <a:p>
            <a:r>
              <a:rPr lang="en-US" dirty="0"/>
              <a:t>The project transformed raw time-series data into actionable, comparative insights.</a:t>
            </a:r>
          </a:p>
          <a:p>
            <a:r>
              <a:rPr lang="en-US" b="1" dirty="0"/>
              <a:t>External Data Integration:</a:t>
            </a:r>
            <a:r>
              <a:rPr lang="en-US" dirty="0"/>
              <a:t> Integrate external datasets such as </a:t>
            </a:r>
            <a:r>
              <a:rPr lang="en-US" b="1" dirty="0"/>
              <a:t>Crop Yield data</a:t>
            </a:r>
            <a:r>
              <a:rPr lang="en-US" dirty="0"/>
              <a:t> or </a:t>
            </a:r>
            <a:r>
              <a:rPr lang="en-US" b="1" dirty="0"/>
              <a:t>Health Records</a:t>
            </a:r>
            <a:r>
              <a:rPr lang="en-US" dirty="0"/>
              <a:t> (e.g., heatstroke incidence) to analyze the direct impact of weather patterns on regional economic and health outcomes.</a:t>
            </a:r>
            <a:br>
              <a:rPr lang="en-US" dirty="0"/>
            </a:b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24170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5"/>
          <p:cNvPicPr preferRelativeResize="0"/>
          <p:nvPr/>
        </p:nvPicPr>
        <p:blipFill rotWithShape="1">
          <a:blip r:embed="rId3">
            <a:alphaModFix/>
          </a:blip>
          <a:srcRect/>
          <a:stretch/>
        </p:blipFill>
        <p:spPr>
          <a:xfrm>
            <a:off x="6466516" y="1850749"/>
            <a:ext cx="4465643" cy="2834317"/>
          </a:xfrm>
          <a:prstGeom prst="rect">
            <a:avLst/>
          </a:prstGeom>
          <a:noFill/>
          <a:ln>
            <a:noFill/>
          </a:ln>
        </p:spPr>
      </p:pic>
      <p:sp>
        <p:nvSpPr>
          <p:cNvPr id="117" name="Google Shape;117;p5"/>
          <p:cNvSpPr txBox="1"/>
          <p:nvPr/>
        </p:nvSpPr>
        <p:spPr>
          <a:xfrm>
            <a:off x="1165469" y="2372946"/>
            <a:ext cx="3661836" cy="76944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00000"/>
              </a:buClr>
              <a:buSzPts val="4400"/>
              <a:buFont typeface="Libre Baskerville"/>
              <a:buNone/>
            </a:pPr>
            <a:r>
              <a:rPr lang="en-IN" sz="6500" b="0" i="0" u="none" strike="noStrike" cap="none" dirty="0">
                <a:solidFill>
                  <a:srgbClr val="C00000"/>
                </a:solidFill>
                <a:latin typeface="Libre Baskerville"/>
                <a:ea typeface="Libre Baskerville"/>
                <a:cs typeface="Libre Baskerville"/>
                <a:sym typeface="Libre Baskerville"/>
              </a:rPr>
              <a:t>THANK YOU</a:t>
            </a:r>
            <a:endParaRPr sz="65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5" name="Google Shape;105;p3"/>
          <p:cNvSpPr txBox="1"/>
          <p:nvPr/>
        </p:nvSpPr>
        <p:spPr>
          <a:xfrm>
            <a:off x="684880" y="724285"/>
            <a:ext cx="6099463" cy="633979"/>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FF0000"/>
              </a:buClr>
              <a:buSzPts val="3200"/>
              <a:buFont typeface="Lato Black"/>
              <a:buNone/>
            </a:pPr>
            <a:r>
              <a:rPr lang="en-IN" sz="4400" b="1" i="0" u="none" strike="noStrike" cap="none" dirty="0">
                <a:solidFill>
                  <a:srgbClr val="FF0000"/>
                </a:solidFill>
                <a:latin typeface="Calibri" panose="020F0502020204030204" pitchFamily="34" charset="0"/>
                <a:ea typeface="Calibri" panose="020F0502020204030204" pitchFamily="34" charset="0"/>
                <a:cs typeface="Calibri" panose="020F0502020204030204" pitchFamily="34" charset="0"/>
                <a:sym typeface="Lato Black"/>
              </a:rPr>
              <a:t>TABLE OF CONTENT</a:t>
            </a:r>
            <a:endParaRPr sz="4400" b="1" i="0" u="none" strike="noStrike" cap="none" dirty="0">
              <a:solidFill>
                <a:srgbClr val="FF0000"/>
              </a:solidFill>
              <a:latin typeface="Calibri" panose="020F0502020204030204" pitchFamily="34" charset="0"/>
              <a:ea typeface="Calibri" panose="020F0502020204030204" pitchFamily="34" charset="0"/>
              <a:cs typeface="Calibri" panose="020F0502020204030204" pitchFamily="34" charset="0"/>
              <a:sym typeface="Calibri"/>
            </a:endParaRPr>
          </a:p>
        </p:txBody>
      </p:sp>
      <p:graphicFrame>
        <p:nvGraphicFramePr>
          <p:cNvPr id="3" name="Diagram 2">
            <a:extLst>
              <a:ext uri="{FF2B5EF4-FFF2-40B4-BE49-F238E27FC236}">
                <a16:creationId xmlns:a16="http://schemas.microsoft.com/office/drawing/2014/main" id="{BDDDF96B-F646-435C-CF0D-FCBDD7611925}"/>
              </a:ext>
            </a:extLst>
          </p:cNvPr>
          <p:cNvGraphicFramePr/>
          <p:nvPr>
            <p:extLst>
              <p:ext uri="{D42A27DB-BD31-4B8C-83A1-F6EECF244321}">
                <p14:modId xmlns:p14="http://schemas.microsoft.com/office/powerpoint/2010/main" val="2452673265"/>
              </p:ext>
            </p:extLst>
          </p:nvPr>
        </p:nvGraphicFramePr>
        <p:xfrm>
          <a:off x="684880" y="724285"/>
          <a:ext cx="11360582" cy="5136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5DA53-CE62-DAF7-D5ED-C2EB9C10116E}"/>
              </a:ext>
            </a:extLst>
          </p:cNvPr>
          <p:cNvSpPr>
            <a:spLocks noGrp="1"/>
          </p:cNvSpPr>
          <p:nvPr>
            <p:ph type="title"/>
          </p:nvPr>
        </p:nvSpPr>
        <p:spPr/>
        <p:txBody>
          <a:bodyPr/>
          <a:lstStyle/>
          <a:p>
            <a:r>
              <a:rPr lang="en-IN" b="1" dirty="0">
                <a:solidFill>
                  <a:srgbClr val="FF0000"/>
                </a:solidFill>
                <a:latin typeface="Calibri" panose="020F0502020204030204" pitchFamily="34" charset="0"/>
                <a:ea typeface="Calibri" panose="020F0502020204030204" pitchFamily="34" charset="0"/>
                <a:cs typeface="Calibri" panose="020F0502020204030204" pitchFamily="34" charset="0"/>
              </a:rPr>
              <a:t>PROBLEM STATEMENT</a:t>
            </a:r>
          </a:p>
        </p:txBody>
      </p:sp>
      <p:sp>
        <p:nvSpPr>
          <p:cNvPr id="3" name="Text Placeholder 2">
            <a:extLst>
              <a:ext uri="{FF2B5EF4-FFF2-40B4-BE49-F238E27FC236}">
                <a16:creationId xmlns:a16="http://schemas.microsoft.com/office/drawing/2014/main" id="{EB530389-BC5D-23BB-43E6-0DE5DE95E9E7}"/>
              </a:ext>
            </a:extLst>
          </p:cNvPr>
          <p:cNvSpPr>
            <a:spLocks noGrp="1"/>
          </p:cNvSpPr>
          <p:nvPr>
            <p:ph type="body" idx="1"/>
          </p:nvPr>
        </p:nvSpPr>
        <p:spPr>
          <a:xfrm>
            <a:off x="838200" y="1690688"/>
            <a:ext cx="9228992" cy="4351338"/>
          </a:xfrm>
        </p:spPr>
        <p:txBody>
          <a:bodyPr/>
          <a:lstStyle/>
          <a:p>
            <a:pPr fontAlgn="base"/>
            <a:r>
              <a:rPr lang="en-US" b="1" dirty="0"/>
              <a:t>Data Fragmentation:</a:t>
            </a:r>
            <a:r>
              <a:rPr lang="en-US" dirty="0"/>
              <a:t> Weather data exists in raw, daily time-series formats, making long-term trend analysis difficult.</a:t>
            </a:r>
          </a:p>
          <a:p>
            <a:pPr fontAlgn="base"/>
            <a:r>
              <a:rPr lang="en-US" b="1" dirty="0"/>
              <a:t>Lack of Insight:</a:t>
            </a:r>
            <a:r>
              <a:rPr lang="en-US" dirty="0"/>
              <a:t> No centralized, visual tool exists to easily compare weather patterns across different Districts/Mandals.</a:t>
            </a:r>
          </a:p>
          <a:p>
            <a:pPr fontAlgn="base"/>
            <a:r>
              <a:rPr lang="en-US" b="1" dirty="0"/>
              <a:t>Decision Support:</a:t>
            </a:r>
            <a:r>
              <a:rPr lang="en-US" dirty="0"/>
              <a:t> Critical stakeholders (Agriculture, Disaster Management) lack immediate access to seasonal trends and extreme weather alerts.</a:t>
            </a:r>
          </a:p>
        </p:txBody>
      </p:sp>
    </p:spTree>
    <p:extLst>
      <p:ext uri="{BB962C8B-B14F-4D97-AF65-F5344CB8AC3E}">
        <p14:creationId xmlns:p14="http://schemas.microsoft.com/office/powerpoint/2010/main" val="71410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FBA91-3906-B239-6DFE-680B16761C9C}"/>
              </a:ext>
            </a:extLst>
          </p:cNvPr>
          <p:cNvSpPr>
            <a:spLocks noGrp="1"/>
          </p:cNvSpPr>
          <p:nvPr>
            <p:ph type="title"/>
          </p:nvPr>
        </p:nvSpPr>
        <p:spPr/>
        <p:txBody>
          <a:bodyPr/>
          <a:lstStyle/>
          <a:p>
            <a:r>
              <a:rPr lang="en-IN" b="1" dirty="0">
                <a:solidFill>
                  <a:srgbClr val="FF0000"/>
                </a:solidFill>
              </a:rPr>
              <a:t>OBJECTIVE</a:t>
            </a:r>
          </a:p>
        </p:txBody>
      </p:sp>
      <p:sp>
        <p:nvSpPr>
          <p:cNvPr id="3" name="Text Placeholder 2">
            <a:extLst>
              <a:ext uri="{FF2B5EF4-FFF2-40B4-BE49-F238E27FC236}">
                <a16:creationId xmlns:a16="http://schemas.microsoft.com/office/drawing/2014/main" id="{69C63BB6-E0BA-00E8-92B5-C66D2A66BD18}"/>
              </a:ext>
            </a:extLst>
          </p:cNvPr>
          <p:cNvSpPr>
            <a:spLocks noGrp="1"/>
          </p:cNvSpPr>
          <p:nvPr>
            <p:ph type="body" idx="1"/>
          </p:nvPr>
        </p:nvSpPr>
        <p:spPr/>
        <p:txBody>
          <a:bodyPr/>
          <a:lstStyle/>
          <a:p>
            <a:pPr fontAlgn="base"/>
            <a:r>
              <a:rPr lang="en-US" b="1" dirty="0"/>
              <a:t>Centralization:</a:t>
            </a:r>
            <a:r>
              <a:rPr lang="en-US" dirty="0"/>
              <a:t> Build a single, interactive dashboard to consolidate and visualize key metrics (Rainfall, Temperature, Wind Speed, Humidity).</a:t>
            </a:r>
          </a:p>
          <a:p>
            <a:pPr fontAlgn="base"/>
            <a:r>
              <a:rPr lang="en-US" b="1" dirty="0"/>
              <a:t>Trend Analysis:</a:t>
            </a:r>
            <a:r>
              <a:rPr lang="en-US" dirty="0"/>
              <a:t> Identify significant seasonal patterns, annual trends, and Year-over-Year (YoY) changes for each weather parameter.</a:t>
            </a:r>
          </a:p>
          <a:p>
            <a:pPr fontAlgn="base"/>
            <a:r>
              <a:rPr lang="en-US" b="1" dirty="0"/>
              <a:t>Geographical Comparison:</a:t>
            </a:r>
            <a:r>
              <a:rPr lang="en-US" dirty="0"/>
              <a:t> Enable granular comparison of weather metrics between specific Districts and Mandals.</a:t>
            </a:r>
          </a:p>
        </p:txBody>
      </p:sp>
    </p:spTree>
    <p:extLst>
      <p:ext uri="{BB962C8B-B14F-4D97-AF65-F5344CB8AC3E}">
        <p14:creationId xmlns:p14="http://schemas.microsoft.com/office/powerpoint/2010/main" val="1485666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8B402-FB03-0881-C47D-5FF10E7C7003}"/>
              </a:ext>
            </a:extLst>
          </p:cNvPr>
          <p:cNvSpPr>
            <a:spLocks noGrp="1"/>
          </p:cNvSpPr>
          <p:nvPr>
            <p:ph type="title"/>
          </p:nvPr>
        </p:nvSpPr>
        <p:spPr/>
        <p:txBody>
          <a:bodyPr/>
          <a:lstStyle/>
          <a:p>
            <a:r>
              <a:rPr lang="en-IN" b="1" dirty="0">
                <a:solidFill>
                  <a:srgbClr val="FF0000"/>
                </a:solidFill>
              </a:rPr>
              <a:t>TOOLS AND APPROACH</a:t>
            </a:r>
          </a:p>
        </p:txBody>
      </p:sp>
      <p:sp>
        <p:nvSpPr>
          <p:cNvPr id="3" name="Text Placeholder 2">
            <a:extLst>
              <a:ext uri="{FF2B5EF4-FFF2-40B4-BE49-F238E27FC236}">
                <a16:creationId xmlns:a16="http://schemas.microsoft.com/office/drawing/2014/main" id="{4255B66F-2E2A-701F-10D3-A383C7CD1710}"/>
              </a:ext>
            </a:extLst>
          </p:cNvPr>
          <p:cNvSpPr>
            <a:spLocks noGrp="1"/>
          </p:cNvSpPr>
          <p:nvPr>
            <p:ph type="body" idx="1"/>
          </p:nvPr>
        </p:nvSpPr>
        <p:spPr/>
        <p:txBody>
          <a:bodyPr/>
          <a:lstStyle/>
          <a:p>
            <a:r>
              <a:rPr lang="en-IN" b="1" dirty="0">
                <a:latin typeface="Calibri" panose="020F0502020204030204" pitchFamily="34" charset="0"/>
                <a:ea typeface="Calibri" panose="020F0502020204030204" pitchFamily="34" charset="0"/>
                <a:cs typeface="Calibri" panose="020F0502020204030204" pitchFamily="34" charset="0"/>
              </a:rPr>
              <a:t>Tool : </a:t>
            </a:r>
            <a:r>
              <a:rPr lang="en-US" dirty="0">
                <a:latin typeface="Calibri" panose="020F0502020204030204" pitchFamily="34" charset="0"/>
                <a:ea typeface="Calibri" panose="020F0502020204030204" pitchFamily="34" charset="0"/>
                <a:cs typeface="Calibri" panose="020F0502020204030204" pitchFamily="34" charset="0"/>
              </a:rPr>
              <a:t>This entire project was built using </a:t>
            </a:r>
            <a:r>
              <a:rPr lang="en-US" b="1" dirty="0">
                <a:latin typeface="Calibri" panose="020F0502020204030204" pitchFamily="34" charset="0"/>
                <a:ea typeface="Calibri" panose="020F0502020204030204" pitchFamily="34" charset="0"/>
                <a:cs typeface="Calibri" panose="020F0502020204030204" pitchFamily="34" charset="0"/>
              </a:rPr>
              <a:t>Microsoft Power BI</a:t>
            </a:r>
            <a:r>
              <a:rPr lang="en-US" dirty="0">
                <a:latin typeface="Calibri" panose="020F0502020204030204" pitchFamily="34" charset="0"/>
                <a:ea typeface="Calibri" panose="020F0502020204030204" pitchFamily="34" charset="0"/>
                <a:cs typeface="Calibri" panose="020F0502020204030204" pitchFamily="34" charset="0"/>
              </a:rPr>
              <a:t>.</a:t>
            </a:r>
          </a:p>
          <a:p>
            <a:r>
              <a:rPr lang="en-US" b="1" dirty="0">
                <a:latin typeface="Calibri" panose="020F0502020204030204" pitchFamily="34" charset="0"/>
                <a:ea typeface="Calibri" panose="020F0502020204030204" pitchFamily="34" charset="0"/>
                <a:cs typeface="Calibri" panose="020F0502020204030204" pitchFamily="34" charset="0"/>
              </a:rPr>
              <a:t>Process:</a:t>
            </a:r>
          </a:p>
          <a:p>
            <a:pPr marL="628650" indent="-514350">
              <a:buFont typeface="+mj-lt"/>
              <a:buAutoNum type="arabicPeriod"/>
            </a:pPr>
            <a:r>
              <a:rPr lang="en-US" b="1" dirty="0">
                <a:latin typeface="Calibri" panose="020F0502020204030204" pitchFamily="34" charset="0"/>
                <a:ea typeface="Calibri" panose="020F0502020204030204" pitchFamily="34" charset="0"/>
                <a:cs typeface="Calibri" panose="020F0502020204030204" pitchFamily="34" charset="0"/>
              </a:rPr>
              <a:t>Data Connection:</a:t>
            </a:r>
            <a:r>
              <a:rPr lang="en-US" dirty="0">
                <a:latin typeface="Calibri" panose="020F0502020204030204" pitchFamily="34" charset="0"/>
                <a:ea typeface="Calibri" panose="020F0502020204030204" pitchFamily="34" charset="0"/>
                <a:cs typeface="Calibri" panose="020F0502020204030204" pitchFamily="34" charset="0"/>
              </a:rPr>
              <a:t> Loaded the raw </a:t>
            </a:r>
            <a:r>
              <a:rPr lang="en-US" dirty="0" err="1">
                <a:latin typeface="Calibri" panose="020F0502020204030204" pitchFamily="34" charset="0"/>
                <a:ea typeface="Calibri" panose="020F0502020204030204" pitchFamily="34" charset="0"/>
                <a:cs typeface="Calibri" panose="020F0502020204030204" pitchFamily="34" charset="0"/>
              </a:rPr>
              <a:t>Telengana</a:t>
            </a:r>
            <a:r>
              <a:rPr lang="en-US" dirty="0">
                <a:latin typeface="Calibri" panose="020F0502020204030204" pitchFamily="34" charset="0"/>
                <a:ea typeface="Calibri" panose="020F0502020204030204" pitchFamily="34" charset="0"/>
                <a:cs typeface="Calibri" panose="020F0502020204030204" pitchFamily="34" charset="0"/>
              </a:rPr>
              <a:t> weather data based on 2021,2022,2023 and 2024.</a:t>
            </a:r>
          </a:p>
          <a:p>
            <a:pPr marL="628650" indent="-514350">
              <a:buFont typeface="+mj-lt"/>
              <a:buAutoNum type="arabicPeriod"/>
            </a:pPr>
            <a:r>
              <a:rPr lang="en-US" b="1" dirty="0">
                <a:latin typeface="Calibri" panose="020F0502020204030204" pitchFamily="34" charset="0"/>
                <a:ea typeface="Calibri" panose="020F0502020204030204" pitchFamily="34" charset="0"/>
                <a:cs typeface="Calibri" panose="020F0502020204030204" pitchFamily="34" charset="0"/>
              </a:rPr>
              <a:t>Data Modeling:</a:t>
            </a:r>
            <a:r>
              <a:rPr lang="en-US" dirty="0">
                <a:latin typeface="Calibri" panose="020F0502020204030204" pitchFamily="34" charset="0"/>
                <a:ea typeface="Calibri" panose="020F0502020204030204" pitchFamily="34" charset="0"/>
                <a:cs typeface="Calibri" panose="020F0502020204030204" pitchFamily="34" charset="0"/>
              </a:rPr>
              <a:t> Cleaned the data and created DAX measures to calculate KPIs like </a:t>
            </a:r>
            <a:r>
              <a:rPr lang="en-US" i="1" dirty="0">
                <a:latin typeface="Calibri" panose="020F0502020204030204" pitchFamily="34" charset="0"/>
                <a:ea typeface="Calibri" panose="020F0502020204030204" pitchFamily="34" charset="0"/>
                <a:cs typeface="Calibri" panose="020F0502020204030204" pitchFamily="34" charset="0"/>
              </a:rPr>
              <a:t>Total Days of Data, Average Max Temp, Average Wind Speed and Total Rainfall</a:t>
            </a:r>
            <a:r>
              <a:rPr lang="en-US" dirty="0">
                <a:latin typeface="Calibri" panose="020F0502020204030204" pitchFamily="34" charset="0"/>
                <a:ea typeface="Calibri" panose="020F0502020204030204" pitchFamily="34" charset="0"/>
                <a:cs typeface="Calibri" panose="020F0502020204030204" pitchFamily="34" charset="0"/>
              </a:rPr>
              <a:t>.</a:t>
            </a:r>
          </a:p>
          <a:p>
            <a:pPr marL="628650" indent="-514350">
              <a:buFont typeface="+mj-lt"/>
              <a:buAutoNum type="arabicPeriod"/>
            </a:pPr>
            <a:r>
              <a:rPr lang="en-US" b="1" dirty="0">
                <a:latin typeface="Calibri" panose="020F0502020204030204" pitchFamily="34" charset="0"/>
                <a:ea typeface="Calibri" panose="020F0502020204030204" pitchFamily="34" charset="0"/>
                <a:cs typeface="Calibri" panose="020F0502020204030204" pitchFamily="34" charset="0"/>
              </a:rPr>
              <a:t>Visualization:</a:t>
            </a:r>
            <a:r>
              <a:rPr lang="en-US" dirty="0">
                <a:latin typeface="Calibri" panose="020F0502020204030204" pitchFamily="34" charset="0"/>
                <a:ea typeface="Calibri" panose="020F0502020204030204" pitchFamily="34" charset="0"/>
                <a:cs typeface="Calibri" panose="020F0502020204030204" pitchFamily="34" charset="0"/>
              </a:rPr>
              <a:t> Designed this interactive dashboard with simple filters for Date, Seasons and Month.</a:t>
            </a:r>
          </a:p>
          <a:p>
            <a:endParaRPr lang="en-IN"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15480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2A856-B267-7421-ED01-2E6551BBCD6A}"/>
              </a:ext>
            </a:extLst>
          </p:cNvPr>
          <p:cNvSpPr>
            <a:spLocks noGrp="1"/>
          </p:cNvSpPr>
          <p:nvPr>
            <p:ph type="title"/>
          </p:nvPr>
        </p:nvSpPr>
        <p:spPr>
          <a:xfrm>
            <a:off x="556847" y="297349"/>
            <a:ext cx="10515600" cy="900967"/>
          </a:xfrm>
        </p:spPr>
        <p:txBody>
          <a:bodyPr/>
          <a:lstStyle/>
          <a:p>
            <a:r>
              <a:rPr lang="en-IN" b="1" dirty="0">
                <a:solidFill>
                  <a:srgbClr val="FF0000"/>
                </a:solidFill>
              </a:rPr>
              <a:t>TABLE INFORMATION</a:t>
            </a:r>
          </a:p>
        </p:txBody>
      </p:sp>
      <p:sp>
        <p:nvSpPr>
          <p:cNvPr id="3" name="Text Placeholder 2">
            <a:extLst>
              <a:ext uri="{FF2B5EF4-FFF2-40B4-BE49-F238E27FC236}">
                <a16:creationId xmlns:a16="http://schemas.microsoft.com/office/drawing/2014/main" id="{1A0E060F-B206-E640-4C2E-E223968403A5}"/>
              </a:ext>
            </a:extLst>
          </p:cNvPr>
          <p:cNvSpPr>
            <a:spLocks noGrp="1"/>
          </p:cNvSpPr>
          <p:nvPr>
            <p:ph type="body" idx="1"/>
          </p:nvPr>
        </p:nvSpPr>
        <p:spPr>
          <a:xfrm>
            <a:off x="556847" y="1266093"/>
            <a:ext cx="10662138" cy="5372100"/>
          </a:xfrm>
        </p:spPr>
        <p:txBody>
          <a:bodyPr>
            <a:normAutofit/>
          </a:bodyPr>
          <a:lstStyle/>
          <a:p>
            <a:pPr marL="114300" indent="0">
              <a:buNone/>
            </a:pPr>
            <a:r>
              <a:rPr lang="en-US" b="1" dirty="0">
                <a:latin typeface="Calibri" panose="020F0502020204030204" pitchFamily="34" charset="0"/>
                <a:ea typeface="Calibri" panose="020F0502020204030204" pitchFamily="34" charset="0"/>
                <a:cs typeface="Calibri" panose="020F0502020204030204" pitchFamily="34" charset="0"/>
              </a:rPr>
              <a:t>Tables used : </a:t>
            </a:r>
            <a:r>
              <a:rPr lang="en-US" dirty="0">
                <a:latin typeface="Calibri" panose="020F0502020204030204" pitchFamily="34" charset="0"/>
                <a:ea typeface="Calibri" panose="020F0502020204030204" pitchFamily="34" charset="0"/>
                <a:cs typeface="Calibri" panose="020F0502020204030204" pitchFamily="34" charset="0"/>
              </a:rPr>
              <a:t>Four</a:t>
            </a:r>
            <a:r>
              <a:rPr lang="en-US" b="1" dirty="0">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Tables  (Weather Data – 2021, 2022, 2023 and 2024)</a:t>
            </a:r>
          </a:p>
          <a:p>
            <a:pPr marL="114300" indent="0">
              <a:buNone/>
            </a:pPr>
            <a:r>
              <a:rPr lang="en-US" b="1" dirty="0">
                <a:latin typeface="Calibri" panose="020F0502020204030204" pitchFamily="34" charset="0"/>
                <a:ea typeface="Calibri" panose="020F0502020204030204" pitchFamily="34" charset="0"/>
                <a:cs typeface="Calibri" panose="020F0502020204030204" pitchFamily="34" charset="0"/>
              </a:rPr>
              <a:t>Columns Name and their data type:</a:t>
            </a:r>
          </a:p>
          <a:p>
            <a:r>
              <a:rPr lang="en-US" sz="1600" dirty="0">
                <a:latin typeface="Calibri" panose="020F0502020204030204" pitchFamily="34" charset="0"/>
                <a:ea typeface="Calibri" panose="020F0502020204030204" pitchFamily="34" charset="0"/>
                <a:cs typeface="Calibri" panose="020F0502020204030204" pitchFamily="34" charset="0"/>
              </a:rPr>
              <a:t>District (text) </a:t>
            </a:r>
          </a:p>
          <a:p>
            <a:r>
              <a:rPr lang="en-US" sz="1600" dirty="0">
                <a:latin typeface="Calibri" panose="020F0502020204030204" pitchFamily="34" charset="0"/>
                <a:ea typeface="Calibri" panose="020F0502020204030204" pitchFamily="34" charset="0"/>
                <a:cs typeface="Calibri" panose="020F0502020204030204" pitchFamily="34" charset="0"/>
              </a:rPr>
              <a:t>Mandal (text) </a:t>
            </a:r>
          </a:p>
          <a:p>
            <a:r>
              <a:rPr lang="en-US" sz="1600" dirty="0">
                <a:latin typeface="Calibri" panose="020F0502020204030204" pitchFamily="34" charset="0"/>
                <a:ea typeface="Calibri" panose="020F0502020204030204" pitchFamily="34" charset="0"/>
                <a:cs typeface="Calibri" panose="020F0502020204030204" pitchFamily="34" charset="0"/>
              </a:rPr>
              <a:t>Date (date)</a:t>
            </a:r>
          </a:p>
          <a:p>
            <a:r>
              <a:rPr lang="en-US" sz="1600" dirty="0">
                <a:latin typeface="Calibri" panose="020F0502020204030204" pitchFamily="34" charset="0"/>
                <a:ea typeface="Calibri" panose="020F0502020204030204" pitchFamily="34" charset="0"/>
                <a:cs typeface="Calibri" panose="020F0502020204030204" pitchFamily="34" charset="0"/>
              </a:rPr>
              <a:t>Rain in mm (decimal)</a:t>
            </a:r>
          </a:p>
          <a:p>
            <a:r>
              <a:rPr lang="en-US" sz="1600" dirty="0">
                <a:latin typeface="Calibri" panose="020F0502020204030204" pitchFamily="34" charset="0"/>
                <a:ea typeface="Calibri" panose="020F0502020204030204" pitchFamily="34" charset="0"/>
                <a:cs typeface="Calibri" panose="020F0502020204030204" pitchFamily="34" charset="0"/>
              </a:rPr>
              <a:t>Min Temp (decimal)</a:t>
            </a:r>
          </a:p>
          <a:p>
            <a:r>
              <a:rPr lang="en-US" sz="1600" dirty="0">
                <a:latin typeface="Calibri" panose="020F0502020204030204" pitchFamily="34" charset="0"/>
                <a:ea typeface="Calibri" panose="020F0502020204030204" pitchFamily="34" charset="0"/>
                <a:cs typeface="Calibri" panose="020F0502020204030204" pitchFamily="34" charset="0"/>
              </a:rPr>
              <a:t>Max Temp (decimal)</a:t>
            </a:r>
          </a:p>
          <a:p>
            <a:r>
              <a:rPr lang="en-US" sz="1600" dirty="0">
                <a:latin typeface="Calibri" panose="020F0502020204030204" pitchFamily="34" charset="0"/>
                <a:ea typeface="Calibri" panose="020F0502020204030204" pitchFamily="34" charset="0"/>
                <a:cs typeface="Calibri" panose="020F0502020204030204" pitchFamily="34" charset="0"/>
              </a:rPr>
              <a:t>Max Humidity (decimal)</a:t>
            </a:r>
          </a:p>
          <a:p>
            <a:r>
              <a:rPr lang="en-US" sz="1600" dirty="0">
                <a:latin typeface="Calibri" panose="020F0502020204030204" pitchFamily="34" charset="0"/>
                <a:ea typeface="Calibri" panose="020F0502020204030204" pitchFamily="34" charset="0"/>
                <a:cs typeface="Calibri" panose="020F0502020204030204" pitchFamily="34" charset="0"/>
              </a:rPr>
              <a:t>Min Humidity(decimal)</a:t>
            </a:r>
          </a:p>
          <a:p>
            <a:r>
              <a:rPr lang="en-US" sz="1600" dirty="0">
                <a:latin typeface="Calibri" panose="020F0502020204030204" pitchFamily="34" charset="0"/>
                <a:ea typeface="Calibri" panose="020F0502020204030204" pitchFamily="34" charset="0"/>
                <a:cs typeface="Calibri" panose="020F0502020204030204" pitchFamily="34" charset="0"/>
              </a:rPr>
              <a:t>Min Wind Speed (decimal)</a:t>
            </a:r>
          </a:p>
          <a:p>
            <a:r>
              <a:rPr lang="en-US" sz="1600" dirty="0">
                <a:latin typeface="Calibri" panose="020F0502020204030204" pitchFamily="34" charset="0"/>
                <a:ea typeface="Calibri" panose="020F0502020204030204" pitchFamily="34" charset="0"/>
                <a:cs typeface="Calibri" panose="020F0502020204030204" pitchFamily="34" charset="0"/>
              </a:rPr>
              <a:t>Max Wind Speed (decimal)</a:t>
            </a:r>
          </a:p>
          <a:p>
            <a:r>
              <a:rPr lang="en-US" sz="1600" dirty="0">
                <a:latin typeface="Calibri" panose="020F0502020204030204" pitchFamily="34" charset="0"/>
                <a:ea typeface="Calibri" panose="020F0502020204030204" pitchFamily="34" charset="0"/>
                <a:cs typeface="Calibri" panose="020F0502020204030204" pitchFamily="34" charset="0"/>
              </a:rPr>
              <a:t>Month (text)</a:t>
            </a:r>
          </a:p>
          <a:p>
            <a:r>
              <a:rPr lang="en-US" sz="1600" dirty="0">
                <a:latin typeface="Calibri" panose="020F0502020204030204" pitchFamily="34" charset="0"/>
                <a:ea typeface="Calibri" panose="020F0502020204030204" pitchFamily="34" charset="0"/>
                <a:cs typeface="Calibri" panose="020F0502020204030204" pitchFamily="34" charset="0"/>
              </a:rPr>
              <a:t>Season (text)</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DCE11982-5901-0E18-FC16-AC077F2710DA}"/>
              </a:ext>
            </a:extLst>
          </p:cNvPr>
          <p:cNvPicPr>
            <a:picLocks noChangeAspect="1"/>
          </p:cNvPicPr>
          <p:nvPr/>
        </p:nvPicPr>
        <p:blipFill>
          <a:blip r:embed="rId2"/>
          <a:stretch>
            <a:fillRect/>
          </a:stretch>
        </p:blipFill>
        <p:spPr>
          <a:xfrm>
            <a:off x="6400229" y="2048590"/>
            <a:ext cx="4672218" cy="2004462"/>
          </a:xfrm>
          <a:prstGeom prst="rect">
            <a:avLst/>
          </a:prstGeom>
        </p:spPr>
      </p:pic>
      <p:pic>
        <p:nvPicPr>
          <p:cNvPr id="7" name="Picture 6">
            <a:extLst>
              <a:ext uri="{FF2B5EF4-FFF2-40B4-BE49-F238E27FC236}">
                <a16:creationId xmlns:a16="http://schemas.microsoft.com/office/drawing/2014/main" id="{07793EF9-6817-B48B-540A-81F7EEA3DD3C}"/>
              </a:ext>
            </a:extLst>
          </p:cNvPr>
          <p:cNvPicPr>
            <a:picLocks noChangeAspect="1"/>
          </p:cNvPicPr>
          <p:nvPr/>
        </p:nvPicPr>
        <p:blipFill>
          <a:blip r:embed="rId3"/>
          <a:stretch>
            <a:fillRect/>
          </a:stretch>
        </p:blipFill>
        <p:spPr>
          <a:xfrm>
            <a:off x="4990135" y="4163733"/>
            <a:ext cx="6878071" cy="1952898"/>
          </a:xfrm>
          <a:prstGeom prst="rect">
            <a:avLst/>
          </a:prstGeom>
        </p:spPr>
      </p:pic>
      <p:pic>
        <p:nvPicPr>
          <p:cNvPr id="9" name="Picture 8">
            <a:extLst>
              <a:ext uri="{FF2B5EF4-FFF2-40B4-BE49-F238E27FC236}">
                <a16:creationId xmlns:a16="http://schemas.microsoft.com/office/drawing/2014/main" id="{B2E77DC6-FB22-7FA0-02A0-77C178CAD5C3}"/>
              </a:ext>
            </a:extLst>
          </p:cNvPr>
          <p:cNvPicPr>
            <a:picLocks noChangeAspect="1"/>
          </p:cNvPicPr>
          <p:nvPr/>
        </p:nvPicPr>
        <p:blipFill>
          <a:blip r:embed="rId4"/>
          <a:stretch>
            <a:fillRect/>
          </a:stretch>
        </p:blipFill>
        <p:spPr>
          <a:xfrm>
            <a:off x="11067994" y="2079135"/>
            <a:ext cx="800212" cy="1943371"/>
          </a:xfrm>
          <a:prstGeom prst="rect">
            <a:avLst/>
          </a:prstGeom>
        </p:spPr>
      </p:pic>
    </p:spTree>
    <p:extLst>
      <p:ext uri="{BB962C8B-B14F-4D97-AF65-F5344CB8AC3E}">
        <p14:creationId xmlns:p14="http://schemas.microsoft.com/office/powerpoint/2010/main" val="1799745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0DFF7-32BF-218D-CB86-E2AA4477A0C6}"/>
              </a:ext>
            </a:extLst>
          </p:cNvPr>
          <p:cNvSpPr>
            <a:spLocks noGrp="1"/>
          </p:cNvSpPr>
          <p:nvPr>
            <p:ph type="title"/>
          </p:nvPr>
        </p:nvSpPr>
        <p:spPr/>
        <p:txBody>
          <a:bodyPr/>
          <a:lstStyle/>
          <a:p>
            <a:r>
              <a:rPr lang="en-IN" b="1" dirty="0">
                <a:solidFill>
                  <a:srgbClr val="FF0000"/>
                </a:solidFill>
              </a:rPr>
              <a:t>MODEL VIEW</a:t>
            </a:r>
          </a:p>
        </p:txBody>
      </p:sp>
      <p:pic>
        <p:nvPicPr>
          <p:cNvPr id="5" name="Picture 4">
            <a:extLst>
              <a:ext uri="{FF2B5EF4-FFF2-40B4-BE49-F238E27FC236}">
                <a16:creationId xmlns:a16="http://schemas.microsoft.com/office/drawing/2014/main" id="{C747BA12-4D12-323D-61BF-1E367D0BA017}"/>
              </a:ext>
            </a:extLst>
          </p:cNvPr>
          <p:cNvPicPr>
            <a:picLocks noChangeAspect="1"/>
          </p:cNvPicPr>
          <p:nvPr/>
        </p:nvPicPr>
        <p:blipFill>
          <a:blip r:embed="rId2"/>
          <a:stretch>
            <a:fillRect/>
          </a:stretch>
        </p:blipFill>
        <p:spPr>
          <a:xfrm>
            <a:off x="1494244" y="1547447"/>
            <a:ext cx="8746311" cy="4413738"/>
          </a:xfrm>
          <a:prstGeom prst="rect">
            <a:avLst/>
          </a:prstGeom>
        </p:spPr>
      </p:pic>
    </p:spTree>
    <p:extLst>
      <p:ext uri="{BB962C8B-B14F-4D97-AF65-F5344CB8AC3E}">
        <p14:creationId xmlns:p14="http://schemas.microsoft.com/office/powerpoint/2010/main" val="3071917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DA348-FF31-1651-645E-AA642C6C2729}"/>
              </a:ext>
            </a:extLst>
          </p:cNvPr>
          <p:cNvSpPr>
            <a:spLocks noGrp="1"/>
          </p:cNvSpPr>
          <p:nvPr>
            <p:ph type="title"/>
          </p:nvPr>
        </p:nvSpPr>
        <p:spPr/>
        <p:txBody>
          <a:bodyPr/>
          <a:lstStyle/>
          <a:p>
            <a:r>
              <a:rPr lang="en-IN" b="1" dirty="0">
                <a:solidFill>
                  <a:srgbClr val="FF0000"/>
                </a:solidFill>
              </a:rPr>
              <a:t>DATA VISUALIZATION</a:t>
            </a:r>
          </a:p>
        </p:txBody>
      </p:sp>
      <p:sp>
        <p:nvSpPr>
          <p:cNvPr id="3" name="Text Placeholder 2">
            <a:extLst>
              <a:ext uri="{FF2B5EF4-FFF2-40B4-BE49-F238E27FC236}">
                <a16:creationId xmlns:a16="http://schemas.microsoft.com/office/drawing/2014/main" id="{2E6E49FF-8790-FF38-2034-F4EBD5A5F63C}"/>
              </a:ext>
            </a:extLst>
          </p:cNvPr>
          <p:cNvSpPr>
            <a:spLocks noGrp="1"/>
          </p:cNvSpPr>
          <p:nvPr>
            <p:ph type="body" idx="1"/>
          </p:nvPr>
        </p:nvSpPr>
        <p:spPr>
          <a:xfrm>
            <a:off x="838200" y="3011121"/>
            <a:ext cx="10515600" cy="3481754"/>
          </a:xfrm>
        </p:spPr>
        <p:txBody>
          <a:bodyPr>
            <a:normAutofit fontScale="92500"/>
          </a:bodyPr>
          <a:lstStyle/>
          <a:p>
            <a:r>
              <a:rPr lang="en-US" dirty="0">
                <a:latin typeface="Calibri" panose="020F0502020204030204" pitchFamily="34" charset="0"/>
                <a:ea typeface="Calibri" panose="020F0502020204030204" pitchFamily="34" charset="0"/>
                <a:cs typeface="Calibri" panose="020F0502020204030204" pitchFamily="34" charset="0"/>
              </a:rPr>
              <a:t>This dashboard gives us an instant summary of weather performance:</a:t>
            </a:r>
          </a:p>
          <a:p>
            <a:r>
              <a:rPr lang="en-US" b="1" dirty="0">
                <a:latin typeface="Calibri" panose="020F0502020204030204" pitchFamily="34" charset="0"/>
                <a:ea typeface="Calibri" panose="020F0502020204030204" pitchFamily="34" charset="0"/>
                <a:cs typeface="Calibri" panose="020F0502020204030204" pitchFamily="34" charset="0"/>
              </a:rPr>
              <a:t>Total Days of Data : </a:t>
            </a:r>
            <a:r>
              <a:rPr lang="en-US" dirty="0">
                <a:latin typeface="Calibri" panose="020F0502020204030204" pitchFamily="34" charset="0"/>
                <a:ea typeface="Calibri" panose="020F0502020204030204" pitchFamily="34" charset="0"/>
                <a:cs typeface="Calibri" panose="020F0502020204030204" pitchFamily="34" charset="0"/>
              </a:rPr>
              <a:t>We managed </a:t>
            </a:r>
            <a:r>
              <a:rPr lang="en-US" b="1" dirty="0">
                <a:latin typeface="Calibri" panose="020F0502020204030204" pitchFamily="34" charset="0"/>
                <a:ea typeface="Calibri" panose="020F0502020204030204" pitchFamily="34" charset="0"/>
                <a:cs typeface="Calibri" panose="020F0502020204030204" pitchFamily="34" charset="0"/>
              </a:rPr>
              <a:t>1,73,000 days </a:t>
            </a:r>
            <a:r>
              <a:rPr lang="en-US" dirty="0">
                <a:latin typeface="Calibri" panose="020F0502020204030204" pitchFamily="34" charset="0"/>
                <a:ea typeface="Calibri" panose="020F0502020204030204" pitchFamily="34" charset="0"/>
                <a:cs typeface="Calibri" panose="020F0502020204030204" pitchFamily="34" charset="0"/>
              </a:rPr>
              <a:t>of data for year 2021.</a:t>
            </a:r>
          </a:p>
          <a:p>
            <a:r>
              <a:rPr lang="en-US" b="1" dirty="0">
                <a:latin typeface="Calibri" panose="020F0502020204030204" pitchFamily="34" charset="0"/>
                <a:ea typeface="Calibri" panose="020F0502020204030204" pitchFamily="34" charset="0"/>
                <a:cs typeface="Calibri" panose="020F0502020204030204" pitchFamily="34" charset="0"/>
              </a:rPr>
              <a:t>Avg. of Max Temp: </a:t>
            </a:r>
            <a:r>
              <a:rPr lang="en-US" dirty="0">
                <a:latin typeface="Calibri" panose="020F0502020204030204" pitchFamily="34" charset="0"/>
                <a:ea typeface="Calibri" panose="020F0502020204030204" pitchFamily="34" charset="0"/>
                <a:cs typeface="Calibri" panose="020F0502020204030204" pitchFamily="34" charset="0"/>
              </a:rPr>
              <a:t>We measured </a:t>
            </a:r>
            <a:r>
              <a:rPr lang="en-US" b="1" dirty="0">
                <a:latin typeface="Calibri" panose="020F0502020204030204" pitchFamily="34" charset="0"/>
                <a:ea typeface="Calibri" panose="020F0502020204030204" pitchFamily="34" charset="0"/>
                <a:cs typeface="Calibri" panose="020F0502020204030204" pitchFamily="34" charset="0"/>
              </a:rPr>
              <a:t>33°C </a:t>
            </a:r>
            <a:r>
              <a:rPr lang="en-US" dirty="0">
                <a:latin typeface="Calibri" panose="020F0502020204030204" pitchFamily="34" charset="0"/>
                <a:ea typeface="Calibri" panose="020F0502020204030204" pitchFamily="34" charset="0"/>
                <a:cs typeface="Calibri" panose="020F0502020204030204" pitchFamily="34" charset="0"/>
              </a:rPr>
              <a:t>as average of maximum temperature.</a:t>
            </a:r>
          </a:p>
          <a:p>
            <a:r>
              <a:rPr lang="en-US" b="1" dirty="0">
                <a:latin typeface="Calibri" panose="020F0502020204030204" pitchFamily="34" charset="0"/>
                <a:ea typeface="Calibri" panose="020F0502020204030204" pitchFamily="34" charset="0"/>
                <a:cs typeface="Calibri" panose="020F0502020204030204" pitchFamily="34" charset="0"/>
              </a:rPr>
              <a:t>Avg. Min Wind Speed: </a:t>
            </a:r>
            <a:r>
              <a:rPr lang="en-US" dirty="0">
                <a:latin typeface="Calibri" panose="020F0502020204030204" pitchFamily="34" charset="0"/>
                <a:ea typeface="Calibri" panose="020F0502020204030204" pitchFamily="34" charset="0"/>
                <a:cs typeface="Calibri" panose="020F0502020204030204" pitchFamily="34" charset="0"/>
              </a:rPr>
              <a:t>Average of </a:t>
            </a:r>
            <a:r>
              <a:rPr lang="en-US" b="1" dirty="0">
                <a:latin typeface="Calibri" panose="020F0502020204030204" pitchFamily="34" charset="0"/>
                <a:ea typeface="Calibri" panose="020F0502020204030204" pitchFamily="34" charset="0"/>
                <a:cs typeface="Calibri" panose="020F0502020204030204" pitchFamily="34" charset="0"/>
              </a:rPr>
              <a:t>0.10 kmph </a:t>
            </a:r>
            <a:r>
              <a:rPr lang="en-US" dirty="0">
                <a:latin typeface="Calibri" panose="020F0502020204030204" pitchFamily="34" charset="0"/>
                <a:ea typeface="Calibri" panose="020F0502020204030204" pitchFamily="34" charset="0"/>
                <a:cs typeface="Calibri" panose="020F0502020204030204" pitchFamily="34" charset="0"/>
              </a:rPr>
              <a:t>wind speed.</a:t>
            </a:r>
          </a:p>
          <a:p>
            <a:r>
              <a:rPr lang="en-US" b="1" dirty="0">
                <a:latin typeface="Calibri" panose="020F0502020204030204" pitchFamily="34" charset="0"/>
                <a:ea typeface="Calibri" panose="020F0502020204030204" pitchFamily="34" charset="0"/>
                <a:cs typeface="Calibri" panose="020F0502020204030204" pitchFamily="34" charset="0"/>
              </a:rPr>
              <a:t>Total Rainfall: </a:t>
            </a:r>
            <a:r>
              <a:rPr lang="en-US" dirty="0">
                <a:latin typeface="Calibri" panose="020F0502020204030204" pitchFamily="34" charset="0"/>
                <a:ea typeface="Calibri" panose="020F0502020204030204" pitchFamily="34" charset="0"/>
                <a:cs typeface="Calibri" panose="020F0502020204030204" pitchFamily="34" charset="0"/>
              </a:rPr>
              <a:t>The total rainfall occurred is around</a:t>
            </a:r>
            <a:r>
              <a:rPr lang="en-US" b="1" dirty="0">
                <a:latin typeface="Calibri" panose="020F0502020204030204" pitchFamily="34" charset="0"/>
                <a:ea typeface="Calibri" panose="020F0502020204030204" pitchFamily="34" charset="0"/>
                <a:cs typeface="Calibri" panose="020F0502020204030204" pitchFamily="34" charset="0"/>
              </a:rPr>
              <a:t> 6,88,000 mm</a:t>
            </a:r>
            <a:r>
              <a:rPr lang="en-US" dirty="0">
                <a:latin typeface="Calibri" panose="020F0502020204030204" pitchFamily="34" charset="0"/>
                <a:ea typeface="Calibri" panose="020F0502020204030204" pitchFamily="34" charset="0"/>
                <a:cs typeface="Calibri" panose="020F0502020204030204" pitchFamily="34" charset="0"/>
              </a:rPr>
              <a:t> for year 2021.</a:t>
            </a:r>
          </a:p>
        </p:txBody>
      </p:sp>
      <p:pic>
        <p:nvPicPr>
          <p:cNvPr id="5" name="Picture 4">
            <a:extLst>
              <a:ext uri="{FF2B5EF4-FFF2-40B4-BE49-F238E27FC236}">
                <a16:creationId xmlns:a16="http://schemas.microsoft.com/office/drawing/2014/main" id="{1ABC0E59-8FAB-EC2A-E906-AC76BF6F4D8B}"/>
              </a:ext>
            </a:extLst>
          </p:cNvPr>
          <p:cNvPicPr>
            <a:picLocks noChangeAspect="1"/>
          </p:cNvPicPr>
          <p:nvPr/>
        </p:nvPicPr>
        <p:blipFill>
          <a:blip r:embed="rId2"/>
          <a:stretch>
            <a:fillRect/>
          </a:stretch>
        </p:blipFill>
        <p:spPr>
          <a:xfrm>
            <a:off x="2357307" y="1575211"/>
            <a:ext cx="7125694" cy="1105054"/>
          </a:xfrm>
          <a:prstGeom prst="rect">
            <a:avLst/>
          </a:prstGeom>
        </p:spPr>
      </p:pic>
    </p:spTree>
    <p:extLst>
      <p:ext uri="{BB962C8B-B14F-4D97-AF65-F5344CB8AC3E}">
        <p14:creationId xmlns:p14="http://schemas.microsoft.com/office/powerpoint/2010/main" val="2064317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08E07DA-86CE-0A95-5C66-2AE23B583E87}"/>
              </a:ext>
            </a:extLst>
          </p:cNvPr>
          <p:cNvSpPr>
            <a:spLocks noGrp="1"/>
          </p:cNvSpPr>
          <p:nvPr>
            <p:ph type="body" idx="1"/>
          </p:nvPr>
        </p:nvSpPr>
        <p:spPr>
          <a:xfrm>
            <a:off x="2268414" y="1693740"/>
            <a:ext cx="9568962" cy="4531213"/>
          </a:xfrm>
        </p:spPr>
        <p:txBody>
          <a:bodyPr>
            <a:normAutofit/>
          </a:bodyPr>
          <a:lstStyle/>
          <a:p>
            <a:r>
              <a:rPr lang="en-US" dirty="0"/>
              <a:t>The images provided show two Power BI Slicers, which are crucial interactive components that allow users to filter the entire dashboard instantly. </a:t>
            </a:r>
          </a:p>
          <a:p>
            <a:pPr marL="114300" indent="0">
              <a:buNone/>
            </a:pPr>
            <a:r>
              <a:rPr lang="en-US" dirty="0"/>
              <a:t>These two slicers provide essential </a:t>
            </a:r>
            <a:r>
              <a:rPr lang="en-US" b="1" dirty="0"/>
              <a:t>segmentation controls</a:t>
            </a:r>
            <a:r>
              <a:rPr lang="en-US" dirty="0"/>
              <a:t> for the user.</a:t>
            </a:r>
          </a:p>
          <a:p>
            <a:r>
              <a:rPr lang="en-US" b="1" dirty="0"/>
              <a:t>Date Slicer : </a:t>
            </a:r>
            <a:r>
              <a:rPr lang="en-US" dirty="0"/>
              <a:t>Filters the entire dataset based on the date of the weather record.</a:t>
            </a:r>
          </a:p>
          <a:p>
            <a:r>
              <a:rPr lang="en-US" b="1" dirty="0"/>
              <a:t>Month Slicer : </a:t>
            </a:r>
            <a:r>
              <a:rPr lang="en-US" dirty="0"/>
              <a:t>Filters the entire dataset based on the month and the weather condition for that particular month.</a:t>
            </a:r>
            <a:endParaRPr lang="en-IN" dirty="0"/>
          </a:p>
        </p:txBody>
      </p:sp>
      <p:pic>
        <p:nvPicPr>
          <p:cNvPr id="4" name="Picture 3">
            <a:extLst>
              <a:ext uri="{FF2B5EF4-FFF2-40B4-BE49-F238E27FC236}">
                <a16:creationId xmlns:a16="http://schemas.microsoft.com/office/drawing/2014/main" id="{01129803-3F7B-CD0E-6F47-688865D49DEF}"/>
              </a:ext>
            </a:extLst>
          </p:cNvPr>
          <p:cNvPicPr>
            <a:picLocks noChangeAspect="1"/>
          </p:cNvPicPr>
          <p:nvPr/>
        </p:nvPicPr>
        <p:blipFill>
          <a:blip r:embed="rId2"/>
          <a:stretch>
            <a:fillRect/>
          </a:stretch>
        </p:blipFill>
        <p:spPr>
          <a:xfrm>
            <a:off x="130588" y="1920968"/>
            <a:ext cx="2067488" cy="26334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FBDDBE29-8F61-E622-4858-4D19B8DF9B91}"/>
              </a:ext>
            </a:extLst>
          </p:cNvPr>
          <p:cNvPicPr>
            <a:picLocks noChangeAspect="1"/>
          </p:cNvPicPr>
          <p:nvPr/>
        </p:nvPicPr>
        <p:blipFill>
          <a:blip r:embed="rId3"/>
          <a:stretch>
            <a:fillRect/>
          </a:stretch>
        </p:blipFill>
        <p:spPr>
          <a:xfrm>
            <a:off x="2511866" y="733743"/>
            <a:ext cx="7678222" cy="6954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43097365"/>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964</TotalTime>
  <Words>1122</Words>
  <Application>Microsoft Office PowerPoint</Application>
  <PresentationFormat>Widescreen</PresentationFormat>
  <Paragraphs>90</Paragraphs>
  <Slides>18</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Lato Black</vt:lpstr>
      <vt:lpstr>Times New Roman</vt:lpstr>
      <vt:lpstr>Calibri</vt:lpstr>
      <vt:lpstr>Arial</vt:lpstr>
      <vt:lpstr>Libre Baskerville</vt:lpstr>
      <vt:lpstr>Office Theme</vt:lpstr>
      <vt:lpstr>PowerPoint Presentation</vt:lpstr>
      <vt:lpstr>PowerPoint Presentation</vt:lpstr>
      <vt:lpstr>PROBLEM STATEMENT</vt:lpstr>
      <vt:lpstr>OBJECTIVE</vt:lpstr>
      <vt:lpstr>TOOLS AND APPROACH</vt:lpstr>
      <vt:lpstr>TABLE INFORMATION</vt:lpstr>
      <vt:lpstr>MODEL VIEW</vt:lpstr>
      <vt:lpstr>DATA VISUALIZATION</vt:lpstr>
      <vt:lpstr>PowerPoint Presentation</vt:lpstr>
      <vt:lpstr>What is the maximum temperature by Month in year 2021 ?</vt:lpstr>
      <vt:lpstr>What is the 5 highest temperature by District in year 2023 ?</vt:lpstr>
      <vt:lpstr>Highest Rainfall Occurred in Top 5 Districts.</vt:lpstr>
      <vt:lpstr>Top 6 Mandal having Highest average of maximum temperature and humidity.</vt:lpstr>
      <vt:lpstr>Top 5 Average of Min Wind Speed (kmph) by District.</vt:lpstr>
      <vt:lpstr>Maximum Humidity and Rainfall occurred by District</vt:lpstr>
      <vt:lpstr>DASHBOARD OVERVIEW</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Raghu Ram Aduri</dc:creator>
  <cp:lastModifiedBy>Sourav Sahu</cp:lastModifiedBy>
  <cp:revision>108</cp:revision>
  <dcterms:created xsi:type="dcterms:W3CDTF">2021-02-16T05:19:01Z</dcterms:created>
  <dcterms:modified xsi:type="dcterms:W3CDTF">2025-11-15T09:33:54Z</dcterms:modified>
</cp:coreProperties>
</file>